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 snapToObjects="1">
      <p:cViewPr varScale="1">
        <p:scale>
          <a:sx n="50" d="100"/>
          <a:sy n="50" d="100"/>
        </p:scale>
        <p:origin x="9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0" name="Shape 1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Texto del título</a:t>
            </a:r>
          </a:p>
        </p:txBody>
      </p:sp>
      <p:sp>
        <p:nvSpPr>
          <p:cNvPr id="1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horizont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n"/>
          <p:cNvSpPr>
            <a:spLocks noGrp="1"/>
          </p:cNvSpPr>
          <p:nvPr>
            <p:ph type="pic" idx="21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exto del título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Texto del título</a:t>
            </a:r>
          </a:p>
        </p:txBody>
      </p:sp>
      <p:sp>
        <p:nvSpPr>
          <p:cNvPr id="2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centr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o del título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3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vertic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n"/>
          <p:cNvSpPr>
            <a:spLocks noGrp="1"/>
          </p:cNvSpPr>
          <p:nvPr>
            <p:ph type="pic" idx="21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exto del título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Texto del título</a:t>
            </a:r>
          </a:p>
        </p:txBody>
      </p:sp>
      <p:sp>
        <p:nvSpPr>
          <p:cNvPr id="40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arrib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7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n"/>
          <p:cNvSpPr>
            <a:spLocks noGrp="1"/>
          </p:cNvSpPr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67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6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Nivel de texto 1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n"/>
          <p:cNvSpPr>
            <a:spLocks noGrp="1"/>
          </p:cNvSpPr>
          <p:nvPr>
            <p:ph type="pic" sz="quarter" idx="21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n"/>
          <p:cNvSpPr>
            <a:spLocks noGrp="1"/>
          </p:cNvSpPr>
          <p:nvPr>
            <p:ph type="pic" sz="quarter" idx="22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n"/>
          <p:cNvSpPr>
            <a:spLocks noGrp="1"/>
          </p:cNvSpPr>
          <p:nvPr>
            <p:ph type="pic" idx="23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 Juan Pérez"/>
          <p:cNvSpPr txBox="1">
            <a:spLocks noGrp="1"/>
          </p:cNvSpPr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 Juan Pérez</a:t>
            </a:r>
          </a:p>
        </p:txBody>
      </p:sp>
      <p:sp>
        <p:nvSpPr>
          <p:cNvPr id="94" name="“Escribe una cita aquí”"/>
          <p:cNvSpPr txBox="1">
            <a:spLocks noGrp="1"/>
          </p:cNvSpPr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“Escribe una cita aquí” </a:t>
            </a:r>
          </a:p>
        </p:txBody>
      </p:sp>
      <p:sp>
        <p:nvSpPr>
          <p:cNvPr id="9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n"/>
          <p:cNvSpPr>
            <a:spLocks noGrp="1"/>
          </p:cNvSpPr>
          <p:nvPr>
            <p:ph type="pic" idx="21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 w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Picture 7" descr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97"/>
            <a:ext cx="24384000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1949644"/>
            <a:ext cx="3532209" cy="1161789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TextBox 3"/>
          <p:cNvSpPr txBox="1"/>
          <p:nvPr/>
        </p:nvSpPr>
        <p:spPr>
          <a:xfrm>
            <a:off x="5647289" y="12130427"/>
            <a:ext cx="8868521" cy="758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2000" b="0" i="1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Slides are the property of the author and AASLD. Permission is required from both AASLD and the author for reuse.</a:t>
            </a:r>
          </a:p>
        </p:txBody>
      </p:sp>
      <p:sp>
        <p:nvSpPr>
          <p:cNvPr id="120" name="Texto del título"/>
          <p:cNvSpPr txBox="1">
            <a:spLocks noGrp="1"/>
          </p:cNvSpPr>
          <p:nvPr>
            <p:ph type="title"/>
          </p:nvPr>
        </p:nvSpPr>
        <p:spPr>
          <a:xfrm>
            <a:off x="1676400" y="1362074"/>
            <a:ext cx="21031200" cy="2019302"/>
          </a:xfrm>
          <a:prstGeom prst="rect">
            <a:avLst/>
          </a:prstGeom>
        </p:spPr>
        <p:txBody>
          <a:bodyPr lIns="91439" tIns="91439" rIns="91439" bIns="91439"/>
          <a:lstStyle>
            <a:lvl1pPr algn="l" defTabSz="1828800">
              <a:lnSpc>
                <a:spcPct val="90000"/>
              </a:lnSpc>
              <a:defRPr sz="8000" b="1">
                <a:solidFill>
                  <a:srgbClr val="1E988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Texto del título</a:t>
            </a:r>
          </a:p>
        </p:txBody>
      </p:sp>
      <p:sp>
        <p:nvSpPr>
          <p:cNvPr id="121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1676400" y="3651250"/>
            <a:ext cx="12363157" cy="7576195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457200" indent="-457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Arial"/>
                <a:ea typeface="Arial"/>
                <a:cs typeface="Arial"/>
                <a:sym typeface="Arial"/>
              </a:defRPr>
            </a:lvl1pPr>
            <a:lvl2pPr marL="990600" indent="-5334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Arial"/>
                <a:ea typeface="Arial"/>
                <a:cs typeface="Arial"/>
                <a:sym typeface="Arial"/>
              </a:defRPr>
            </a:lvl2pPr>
            <a:lvl3pPr marL="1554479" indent="-640079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Arial"/>
                <a:ea typeface="Arial"/>
                <a:cs typeface="Arial"/>
                <a:sym typeface="Arial"/>
              </a:defRPr>
            </a:lvl3pPr>
            <a:lvl4pPr marL="2082800" indent="-711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Arial"/>
                <a:ea typeface="Arial"/>
                <a:cs typeface="Arial"/>
                <a:sym typeface="Arial"/>
              </a:defRPr>
            </a:lvl4pPr>
            <a:lvl5pPr marL="2540000" indent="-711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22" name="Picture Placeholder 7"/>
          <p:cNvSpPr>
            <a:spLocks noGrp="1"/>
          </p:cNvSpPr>
          <p:nvPr>
            <p:ph type="pic" sz="half" idx="21"/>
          </p:nvPr>
        </p:nvSpPr>
        <p:spPr>
          <a:xfrm>
            <a:off x="14938376" y="3651661"/>
            <a:ext cx="9445625" cy="757578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3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22229493" y="12844489"/>
            <a:ext cx="478106" cy="466672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2286 patients hospitalized with COVID-19"/>
          <p:cNvGrpSpPr/>
          <p:nvPr/>
        </p:nvGrpSpPr>
        <p:grpSpPr>
          <a:xfrm>
            <a:off x="10575209" y="2170722"/>
            <a:ext cx="3208844" cy="950679"/>
            <a:chOff x="0" y="0"/>
            <a:chExt cx="3208842" cy="950678"/>
          </a:xfrm>
        </p:grpSpPr>
        <p:sp>
          <p:nvSpPr>
            <p:cNvPr id="133" name="2286 patients hospitalized with COVID-19"/>
            <p:cNvSpPr/>
            <p:nvPr/>
          </p:nvSpPr>
          <p:spPr>
            <a:xfrm>
              <a:off x="31750" y="31750"/>
              <a:ext cx="3145343" cy="887179"/>
            </a:xfrm>
            <a:prstGeom prst="roundRect">
              <a:avLst>
                <a:gd name="adj" fmla="val 30196"/>
              </a:avLst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1800" b="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2286 patients hospitalized with COVID-19</a:t>
              </a:r>
            </a:p>
          </p:txBody>
        </p:sp>
        <p:pic>
          <p:nvPicPr>
            <p:cNvPr id="132" name="2286 patients hospitalized with COVID-19 2286 patients hospitalized with COVID-19" descr="2286 patients hospitalized with COVID-19 2286 patients hospitalized with COVID-19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3208843" cy="950679"/>
            </a:xfrm>
            <a:prstGeom prst="rect">
              <a:avLst/>
            </a:prstGeom>
            <a:effectLst/>
          </p:spPr>
        </p:pic>
      </p:grpSp>
      <p:grpSp>
        <p:nvGrpSpPr>
          <p:cNvPr id="137" name="2211 (90.1%)…"/>
          <p:cNvGrpSpPr/>
          <p:nvPr/>
        </p:nvGrpSpPr>
        <p:grpSpPr>
          <a:xfrm>
            <a:off x="8546846" y="4095566"/>
            <a:ext cx="2392822" cy="958493"/>
            <a:chOff x="0" y="0"/>
            <a:chExt cx="2392820" cy="958491"/>
          </a:xfrm>
        </p:grpSpPr>
        <p:sp>
          <p:nvSpPr>
            <p:cNvPr id="136" name="2211 (90.1%)…"/>
            <p:cNvSpPr/>
            <p:nvPr/>
          </p:nvSpPr>
          <p:spPr>
            <a:xfrm>
              <a:off x="31750" y="31750"/>
              <a:ext cx="2329321" cy="894992"/>
            </a:xfrm>
            <a:prstGeom prst="roundRect">
              <a:avLst>
                <a:gd name="adj" fmla="val 29932"/>
              </a:avLst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 b="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t>2211 (90.1%)</a:t>
              </a:r>
            </a:p>
            <a:p>
              <a:pPr>
                <a:defRPr sz="1800" b="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t>No liver disease</a:t>
              </a:r>
            </a:p>
          </p:txBody>
        </p:sp>
        <p:pic>
          <p:nvPicPr>
            <p:cNvPr id="135" name="2211 (90.1%)… 2211 (90.1%)No liver disease" descr="2211 (90.1%)… 2211 (90.1%)No liver disease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392821" cy="958492"/>
            </a:xfrm>
            <a:prstGeom prst="rect">
              <a:avLst/>
            </a:prstGeom>
            <a:effectLst/>
          </p:spPr>
        </p:pic>
      </p:grpSp>
      <p:grpSp>
        <p:nvGrpSpPr>
          <p:cNvPr id="140" name="96 (4.1%)…"/>
          <p:cNvGrpSpPr/>
          <p:nvPr/>
        </p:nvGrpSpPr>
        <p:grpSpPr>
          <a:xfrm>
            <a:off x="13498076" y="4105193"/>
            <a:ext cx="2392822" cy="939238"/>
            <a:chOff x="0" y="0"/>
            <a:chExt cx="2392820" cy="939237"/>
          </a:xfrm>
        </p:grpSpPr>
        <p:sp>
          <p:nvSpPr>
            <p:cNvPr id="139" name="96 (4.1%)…"/>
            <p:cNvSpPr/>
            <p:nvPr/>
          </p:nvSpPr>
          <p:spPr>
            <a:xfrm>
              <a:off x="31750" y="31750"/>
              <a:ext cx="2329321" cy="875738"/>
            </a:xfrm>
            <a:prstGeom prst="roundRect">
              <a:avLst>
                <a:gd name="adj" fmla="val 25377"/>
              </a:avLst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 b="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t>96 (4.1%)</a:t>
              </a:r>
            </a:p>
            <a:p>
              <a:pPr>
                <a:defRPr sz="1800" b="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t>Cirrhosis</a:t>
              </a:r>
            </a:p>
          </p:txBody>
        </p:sp>
        <p:pic>
          <p:nvPicPr>
            <p:cNvPr id="138" name="96 (4.1%)… 96 (4.1%)Cirrhosis" descr="96 (4.1%)… 96 (4.1%)Cirrhosis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2392821" cy="939238"/>
            </a:xfrm>
            <a:prstGeom prst="rect">
              <a:avLst/>
            </a:prstGeom>
            <a:effectLst/>
          </p:spPr>
        </p:pic>
      </p:grpSp>
      <p:grpSp>
        <p:nvGrpSpPr>
          <p:cNvPr id="143" name="53 (55.2%) with ACLF by…"/>
          <p:cNvGrpSpPr/>
          <p:nvPr/>
        </p:nvGrpSpPr>
        <p:grpSpPr>
          <a:xfrm>
            <a:off x="11066898" y="5658932"/>
            <a:ext cx="3199904" cy="950680"/>
            <a:chOff x="0" y="0"/>
            <a:chExt cx="3199902" cy="950678"/>
          </a:xfrm>
        </p:grpSpPr>
        <p:sp>
          <p:nvSpPr>
            <p:cNvPr id="142" name="53 (55.2%) with ACLF by…"/>
            <p:cNvSpPr/>
            <p:nvPr/>
          </p:nvSpPr>
          <p:spPr>
            <a:xfrm>
              <a:off x="31750" y="31750"/>
              <a:ext cx="3136403" cy="887179"/>
            </a:xfrm>
            <a:prstGeom prst="roundRect">
              <a:avLst>
                <a:gd name="adj" fmla="val 25050"/>
              </a:avLst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 b="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t>53 (55.2%) with ACLF by </a:t>
              </a:r>
            </a:p>
            <a:p>
              <a:pPr>
                <a:defRPr sz="1800" b="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t>CLIF-C criteria</a:t>
              </a:r>
            </a:p>
          </p:txBody>
        </p:sp>
        <p:pic>
          <p:nvPicPr>
            <p:cNvPr id="141" name="53 (55.2%) with ACLF by… 53 (55.2%) with ACLF by CLIF-C criteria" descr="53 (55.2%) with ACLF by… 53 (55.2%) with ACLF by CLIF-C criteria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3199903" cy="950679"/>
            </a:xfrm>
            <a:prstGeom prst="rect">
              <a:avLst/>
            </a:prstGeom>
            <a:effectLst/>
          </p:spPr>
        </p:pic>
      </p:grpSp>
      <p:grpSp>
        <p:nvGrpSpPr>
          <p:cNvPr id="146" name="29 (30.2%) with ACLF by NACSELD criteria"/>
          <p:cNvGrpSpPr/>
          <p:nvPr/>
        </p:nvGrpSpPr>
        <p:grpSpPr>
          <a:xfrm>
            <a:off x="15212928" y="5696842"/>
            <a:ext cx="3332902" cy="950679"/>
            <a:chOff x="0" y="0"/>
            <a:chExt cx="3332900" cy="950678"/>
          </a:xfrm>
        </p:grpSpPr>
        <p:sp>
          <p:nvSpPr>
            <p:cNvPr id="145" name="29 (30.2%) with ACLF by NACSELD criteria"/>
            <p:cNvSpPr/>
            <p:nvPr/>
          </p:nvSpPr>
          <p:spPr>
            <a:xfrm>
              <a:off x="31750" y="31750"/>
              <a:ext cx="3269401" cy="887179"/>
            </a:xfrm>
            <a:prstGeom prst="roundRect">
              <a:avLst>
                <a:gd name="adj" fmla="val 25050"/>
              </a:avLst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1800" b="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29 (30.2%) with ACLF by NACSELD criteria</a:t>
              </a:r>
            </a:p>
          </p:txBody>
        </p:sp>
        <p:pic>
          <p:nvPicPr>
            <p:cNvPr id="144" name="29 (30.2%) with ACLF by NACSELD criteria 29 (30.2%) with ACLF by NACSELD criteria" descr="29 (30.2%) with ACLF by NACSELD criteria 29 (30.2%) with ACLF by NACSELD criteria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3332901" cy="950679"/>
            </a:xfrm>
            <a:prstGeom prst="rect">
              <a:avLst/>
            </a:prstGeom>
            <a:effectLst/>
          </p:spPr>
        </p:pic>
      </p:grpSp>
      <p:sp>
        <p:nvSpPr>
          <p:cNvPr id="147" name="Línea"/>
          <p:cNvSpPr/>
          <p:nvPr/>
        </p:nvSpPr>
        <p:spPr>
          <a:xfrm flipV="1">
            <a:off x="9677029" y="3741142"/>
            <a:ext cx="5010856" cy="893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48" name="Línea"/>
          <p:cNvSpPr/>
          <p:nvPr/>
        </p:nvSpPr>
        <p:spPr>
          <a:xfrm flipV="1">
            <a:off x="12179631" y="3096744"/>
            <a:ext cx="1" cy="666028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49" name="Línea"/>
          <p:cNvSpPr/>
          <p:nvPr/>
        </p:nvSpPr>
        <p:spPr>
          <a:xfrm flipV="1">
            <a:off x="14673959" y="3750072"/>
            <a:ext cx="1" cy="356222"/>
          </a:xfrm>
          <a:prstGeom prst="line">
            <a:avLst/>
          </a:prstGeom>
          <a:ln w="25400">
            <a:solidFill>
              <a:srgbClr val="000000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50" name="Línea"/>
          <p:cNvSpPr/>
          <p:nvPr/>
        </p:nvSpPr>
        <p:spPr>
          <a:xfrm flipV="1">
            <a:off x="9682297" y="3750072"/>
            <a:ext cx="1" cy="356222"/>
          </a:xfrm>
          <a:prstGeom prst="line">
            <a:avLst/>
          </a:prstGeom>
          <a:ln w="25400">
            <a:solidFill>
              <a:srgbClr val="000000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51" name="Línea"/>
          <p:cNvSpPr/>
          <p:nvPr/>
        </p:nvSpPr>
        <p:spPr>
          <a:xfrm flipV="1">
            <a:off x="12701055" y="5356103"/>
            <a:ext cx="4191463" cy="8092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52" name="Línea"/>
          <p:cNvSpPr/>
          <p:nvPr/>
        </p:nvSpPr>
        <p:spPr>
          <a:xfrm flipV="1">
            <a:off x="14673959" y="5021701"/>
            <a:ext cx="1" cy="356222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53" name="Línea"/>
          <p:cNvSpPr/>
          <p:nvPr/>
        </p:nvSpPr>
        <p:spPr>
          <a:xfrm flipV="1">
            <a:off x="12692249" y="5351681"/>
            <a:ext cx="1" cy="356222"/>
          </a:xfrm>
          <a:prstGeom prst="line">
            <a:avLst/>
          </a:prstGeom>
          <a:ln w="25400">
            <a:solidFill>
              <a:srgbClr val="000000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54" name="Línea"/>
          <p:cNvSpPr/>
          <p:nvPr/>
        </p:nvSpPr>
        <p:spPr>
          <a:xfrm flipV="1">
            <a:off x="16867699" y="5341721"/>
            <a:ext cx="1" cy="356222"/>
          </a:xfrm>
          <a:prstGeom prst="line">
            <a:avLst/>
          </a:prstGeom>
          <a:ln w="25400">
            <a:solidFill>
              <a:srgbClr val="000000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55" name="excluded"/>
          <p:cNvSpPr txBox="1"/>
          <p:nvPr/>
        </p:nvSpPr>
        <p:spPr>
          <a:xfrm>
            <a:off x="14323787" y="3067311"/>
            <a:ext cx="945999" cy="3245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 b="0"/>
            </a:lvl1pPr>
          </a:lstStyle>
          <a:p>
            <a:r>
              <a:t>excluded</a:t>
            </a:r>
          </a:p>
        </p:txBody>
      </p:sp>
      <p:sp>
        <p:nvSpPr>
          <p:cNvPr id="156" name="Línea"/>
          <p:cNvSpPr/>
          <p:nvPr/>
        </p:nvSpPr>
        <p:spPr>
          <a:xfrm flipH="1" flipV="1">
            <a:off x="12185660" y="3391822"/>
            <a:ext cx="4214691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grpSp>
        <p:nvGrpSpPr>
          <p:cNvPr id="159" name="23/29 (79.3%) died within…"/>
          <p:cNvGrpSpPr/>
          <p:nvPr/>
        </p:nvGrpSpPr>
        <p:grpSpPr>
          <a:xfrm>
            <a:off x="15201250" y="6948340"/>
            <a:ext cx="3332902" cy="958493"/>
            <a:chOff x="0" y="0"/>
            <a:chExt cx="3332900" cy="958491"/>
          </a:xfrm>
        </p:grpSpPr>
        <p:sp>
          <p:nvSpPr>
            <p:cNvPr id="158" name="23/29 (79.3%) died within…"/>
            <p:cNvSpPr/>
            <p:nvPr/>
          </p:nvSpPr>
          <p:spPr>
            <a:xfrm>
              <a:off x="31750" y="31750"/>
              <a:ext cx="3269401" cy="894992"/>
            </a:xfrm>
            <a:prstGeom prst="roundRect">
              <a:avLst>
                <a:gd name="adj" fmla="val 29932"/>
              </a:avLst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 b="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t>23/29 (79.3%) died within </a:t>
              </a:r>
            </a:p>
            <a:p>
              <a:pPr>
                <a:defRPr sz="1800" b="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t>28 days from diagnosis</a:t>
              </a:r>
            </a:p>
          </p:txBody>
        </p:sp>
        <p:pic>
          <p:nvPicPr>
            <p:cNvPr id="157" name="23/29 (79.3%) died within… 23/29 (79.3%) died within 28 days from diagnosis" descr="23/29 (79.3%) died within… 23/29 (79.3%) died within 28 days from diagnosis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3332901" cy="958492"/>
            </a:xfrm>
            <a:prstGeom prst="rect">
              <a:avLst/>
            </a:prstGeom>
            <a:effectLst/>
          </p:spPr>
        </p:pic>
      </p:grpSp>
      <p:sp>
        <p:nvSpPr>
          <p:cNvPr id="160" name="Línea"/>
          <p:cNvSpPr/>
          <p:nvPr/>
        </p:nvSpPr>
        <p:spPr>
          <a:xfrm flipV="1">
            <a:off x="16874578" y="6605765"/>
            <a:ext cx="1" cy="356222"/>
          </a:xfrm>
          <a:prstGeom prst="line">
            <a:avLst/>
          </a:prstGeom>
          <a:ln w="25400">
            <a:solidFill>
              <a:srgbClr val="000000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grpSp>
        <p:nvGrpSpPr>
          <p:cNvPr id="163" name="37/53 (69.8%) died within 28 days from diagnosis"/>
          <p:cNvGrpSpPr/>
          <p:nvPr/>
        </p:nvGrpSpPr>
        <p:grpSpPr>
          <a:xfrm>
            <a:off x="11000399" y="6910431"/>
            <a:ext cx="3332901" cy="958493"/>
            <a:chOff x="0" y="0"/>
            <a:chExt cx="3332900" cy="958491"/>
          </a:xfrm>
        </p:grpSpPr>
        <p:sp>
          <p:nvSpPr>
            <p:cNvPr id="162" name="37/53 (69.8%) died within 28 days from diagnosis"/>
            <p:cNvSpPr/>
            <p:nvPr/>
          </p:nvSpPr>
          <p:spPr>
            <a:xfrm>
              <a:off x="31750" y="31750"/>
              <a:ext cx="3269401" cy="894992"/>
            </a:xfrm>
            <a:prstGeom prst="roundRect">
              <a:avLst>
                <a:gd name="adj" fmla="val 29932"/>
              </a:avLst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1800" b="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37/53 (69.8%) died within 28 days from diagnosis</a:t>
              </a:r>
            </a:p>
          </p:txBody>
        </p:sp>
        <p:pic>
          <p:nvPicPr>
            <p:cNvPr id="161" name="37/53 (69.8%) died within 28 days from diagnosis 37/53 (69.8%) died within 28 days from diagnosis" descr="37/53 (69.8%) died within 28 days from diagnosis 37/53 (69.8%) died within 28 days from diagnosis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3332901" cy="958492"/>
            </a:xfrm>
            <a:prstGeom prst="rect">
              <a:avLst/>
            </a:prstGeom>
            <a:effectLst/>
          </p:spPr>
        </p:pic>
      </p:grpSp>
      <p:sp>
        <p:nvSpPr>
          <p:cNvPr id="164" name="Línea"/>
          <p:cNvSpPr/>
          <p:nvPr/>
        </p:nvSpPr>
        <p:spPr>
          <a:xfrm flipV="1">
            <a:off x="12666849" y="6605765"/>
            <a:ext cx="1" cy="356222"/>
          </a:xfrm>
          <a:prstGeom prst="line">
            <a:avLst/>
          </a:prstGeom>
          <a:ln w="25400">
            <a:solidFill>
              <a:srgbClr val="000000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65" name="26 pregnant…"/>
          <p:cNvSpPr txBox="1"/>
          <p:nvPr/>
        </p:nvSpPr>
        <p:spPr>
          <a:xfrm>
            <a:off x="16388350" y="3026202"/>
            <a:ext cx="3286862" cy="781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1600" b="0"/>
            </a:pPr>
            <a:r>
              <a:t>26 pregnant</a:t>
            </a:r>
          </a:p>
          <a:p>
            <a:pPr algn="l">
              <a:defRPr sz="1600" b="0"/>
            </a:pPr>
            <a:r>
              <a:t>44 solid organ transplant</a:t>
            </a:r>
          </a:p>
          <a:p>
            <a:pPr algn="l">
              <a:defRPr sz="1600" b="0"/>
            </a:pPr>
            <a:r>
              <a:t>1 cirrhosis and liver transplantation</a:t>
            </a:r>
          </a:p>
        </p:txBody>
      </p:sp>
      <p:sp>
        <p:nvSpPr>
          <p:cNvPr id="166" name="Suppl. Figure 1"/>
          <p:cNvSpPr txBox="1"/>
          <p:nvPr/>
        </p:nvSpPr>
        <p:spPr>
          <a:xfrm>
            <a:off x="874958" y="1063028"/>
            <a:ext cx="2697481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/>
            </a:lvl1pPr>
          </a:lstStyle>
          <a:p>
            <a:r>
              <a:t>Suppl. Figure 1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</Words>
  <Application>Microsoft Macintosh PowerPoint</Application>
  <PresentationFormat>Personalizado</PresentationFormat>
  <Paragraphs>16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Helvetica Neue</vt:lpstr>
      <vt:lpstr>Helvetica Neue Light</vt:lpstr>
      <vt:lpstr>Helvetica Neue Medium</vt:lpstr>
      <vt:lpstr>White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Manuel Mendizabal</cp:lastModifiedBy>
  <cp:revision>2</cp:revision>
  <dcterms:modified xsi:type="dcterms:W3CDTF">2020-12-14T00:23:36Z</dcterms:modified>
</cp:coreProperties>
</file>