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</p:sldIdLst>
  <p:sldSz cx="6858000" cy="9144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56" d="100"/>
          <a:sy n="156" d="100"/>
        </p:scale>
        <p:origin x="-760" y="14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DDE18-4452-4DC4-AFFB-F987607ACD82}" type="datetimeFigureOut">
              <a:rPr lang="es-ES" smtClean="0"/>
              <a:t>09/02/17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7BBC-29EC-45B1-A274-342313A9175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4726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DDE18-4452-4DC4-AFFB-F987607ACD82}" type="datetimeFigureOut">
              <a:rPr lang="es-ES" smtClean="0"/>
              <a:t>09/02/17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7BBC-29EC-45B1-A274-342313A9175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661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DDE18-4452-4DC4-AFFB-F987607ACD82}" type="datetimeFigureOut">
              <a:rPr lang="es-ES" smtClean="0"/>
              <a:t>09/02/17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7BBC-29EC-45B1-A274-342313A9175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8928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DDE18-4452-4DC4-AFFB-F987607ACD82}" type="datetimeFigureOut">
              <a:rPr lang="es-ES" smtClean="0"/>
              <a:t>09/02/17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7BBC-29EC-45B1-A274-342313A9175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012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DDE18-4452-4DC4-AFFB-F987607ACD82}" type="datetimeFigureOut">
              <a:rPr lang="es-ES" smtClean="0"/>
              <a:t>09/02/17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7BBC-29EC-45B1-A274-342313A9175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9201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DDE18-4452-4DC4-AFFB-F987607ACD82}" type="datetimeFigureOut">
              <a:rPr lang="es-ES" smtClean="0"/>
              <a:t>09/02/17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7BBC-29EC-45B1-A274-342313A9175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7080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DDE18-4452-4DC4-AFFB-F987607ACD82}" type="datetimeFigureOut">
              <a:rPr lang="es-ES" smtClean="0"/>
              <a:t>09/02/17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7BBC-29EC-45B1-A274-342313A9175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5409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DDE18-4452-4DC4-AFFB-F987607ACD82}" type="datetimeFigureOut">
              <a:rPr lang="es-ES" smtClean="0"/>
              <a:t>09/02/17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7BBC-29EC-45B1-A274-342313A9175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6851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DDE18-4452-4DC4-AFFB-F987607ACD82}" type="datetimeFigureOut">
              <a:rPr lang="es-ES" smtClean="0"/>
              <a:t>09/02/17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7BBC-29EC-45B1-A274-342313A9175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8861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DDE18-4452-4DC4-AFFB-F987607ACD82}" type="datetimeFigureOut">
              <a:rPr lang="es-ES" smtClean="0"/>
              <a:t>09/02/17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7BBC-29EC-45B1-A274-342313A9175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3037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DDE18-4452-4DC4-AFFB-F987607ACD82}" type="datetimeFigureOut">
              <a:rPr lang="es-ES" smtClean="0"/>
              <a:t>09/02/17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7BBC-29EC-45B1-A274-342313A9175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4683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DDE18-4452-4DC4-AFFB-F987607ACD82}" type="datetimeFigureOut">
              <a:rPr lang="es-ES" smtClean="0"/>
              <a:t>09/02/17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17BBC-29EC-45B1-A274-342313A9175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9832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04664" y="251520"/>
            <a:ext cx="22823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/>
              <a:t>Figura Complementaria 1</a:t>
            </a:r>
            <a:endParaRPr lang="es-ES" sz="1600" dirty="0"/>
          </a:p>
        </p:txBody>
      </p:sp>
      <p:graphicFrame>
        <p:nvGraphicFramePr>
          <p:cNvPr id="2" name="1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0188869"/>
              </p:ext>
            </p:extLst>
          </p:nvPr>
        </p:nvGraphicFramePr>
        <p:xfrm>
          <a:off x="593107" y="827583"/>
          <a:ext cx="5068141" cy="3688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Prism 6" r:id="rId3" imgW="9496419" imgH="6911356" progId="Prism6.Document">
                  <p:embed/>
                </p:oleObj>
              </mc:Choice>
              <mc:Fallback>
                <p:oleObj name="Prism 6" r:id="rId3" imgW="9496419" imgH="6911356" progId="Prism6.Document">
                  <p:embed/>
                  <p:pic>
                    <p:nvPicPr>
                      <p:cNvPr id="0" name="1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107" y="827583"/>
                        <a:ext cx="5068141" cy="36887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60648" y="4716016"/>
            <a:ext cx="568863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/>
              <a:t>Figura</a:t>
            </a:r>
            <a:r>
              <a:rPr lang="en-US" sz="1200" b="1" dirty="0"/>
              <a:t> </a:t>
            </a:r>
            <a:r>
              <a:rPr lang="en-US" sz="1200" b="1" dirty="0" err="1"/>
              <a:t>complementaria</a:t>
            </a:r>
            <a:r>
              <a:rPr lang="en-US" sz="1200" b="1" dirty="0"/>
              <a:t> 1</a:t>
            </a:r>
            <a:r>
              <a:rPr lang="en-US" sz="1200" dirty="0"/>
              <a:t> </a:t>
            </a:r>
            <a:r>
              <a:rPr lang="en-US" sz="1200" dirty="0" err="1"/>
              <a:t>Curva</a:t>
            </a:r>
            <a:r>
              <a:rPr lang="en-US" sz="1200" dirty="0"/>
              <a:t> de </a:t>
            </a:r>
            <a:r>
              <a:rPr lang="en-US" sz="1200" dirty="0" err="1"/>
              <a:t>respuesta</a:t>
            </a:r>
            <a:r>
              <a:rPr lang="en-US" sz="1200" dirty="0"/>
              <a:t> de la </a:t>
            </a:r>
            <a:r>
              <a:rPr lang="en-US" sz="1200" dirty="0" err="1"/>
              <a:t>glucosa</a:t>
            </a:r>
            <a:r>
              <a:rPr lang="en-US" sz="1200" dirty="0"/>
              <a:t> y de la </a:t>
            </a:r>
            <a:r>
              <a:rPr lang="en-US" sz="1200" dirty="0" err="1"/>
              <a:t>insulina</a:t>
            </a:r>
            <a:r>
              <a:rPr lang="en-US" sz="1200" dirty="0"/>
              <a:t> </a:t>
            </a:r>
            <a:r>
              <a:rPr lang="en-US" sz="1200" dirty="0" err="1"/>
              <a:t>durante</a:t>
            </a:r>
            <a:r>
              <a:rPr lang="en-US" sz="1200" dirty="0"/>
              <a:t> la SOG en </a:t>
            </a:r>
            <a:r>
              <a:rPr lang="en-US" sz="1200" dirty="0" err="1"/>
              <a:t>grupos</a:t>
            </a:r>
            <a:r>
              <a:rPr lang="en-US" sz="1200" dirty="0"/>
              <a:t> </a:t>
            </a:r>
            <a:r>
              <a:rPr lang="en-US" sz="1200" dirty="0" err="1"/>
              <a:t>monofásicos</a:t>
            </a:r>
            <a:r>
              <a:rPr lang="en-US" sz="1200" dirty="0"/>
              <a:t> (</a:t>
            </a:r>
            <a:r>
              <a:rPr lang="en-US" sz="1200" dirty="0" err="1"/>
              <a:t>línea</a:t>
            </a:r>
            <a:r>
              <a:rPr lang="en-US" sz="1200" dirty="0"/>
              <a:t> continua) y </a:t>
            </a:r>
            <a:r>
              <a:rPr lang="en-US" sz="1200" dirty="0" err="1"/>
              <a:t>bifásicos</a:t>
            </a:r>
            <a:r>
              <a:rPr lang="en-US" sz="1200" dirty="0"/>
              <a:t> (</a:t>
            </a:r>
            <a:r>
              <a:rPr lang="en-US" sz="1200" dirty="0" err="1"/>
              <a:t>línea</a:t>
            </a:r>
            <a:r>
              <a:rPr lang="en-US" sz="1200" dirty="0"/>
              <a:t> </a:t>
            </a:r>
            <a:r>
              <a:rPr lang="en-US" sz="1200" dirty="0" err="1"/>
              <a:t>punteada</a:t>
            </a:r>
            <a:r>
              <a:rPr lang="en-US" sz="1200" dirty="0"/>
              <a:t>) </a:t>
            </a:r>
            <a:r>
              <a:rPr lang="en-US" sz="1200" dirty="0" err="1"/>
              <a:t>según</a:t>
            </a:r>
            <a:r>
              <a:rPr lang="en-US" sz="1200" dirty="0"/>
              <a:t> el </a:t>
            </a:r>
            <a:r>
              <a:rPr lang="en-US" sz="1200" dirty="0" err="1"/>
              <a:t>sexo</a:t>
            </a:r>
            <a:r>
              <a:rPr lang="en-US" sz="1200" dirty="0"/>
              <a:t> (</a:t>
            </a:r>
            <a:r>
              <a:rPr lang="en-US" sz="1200" dirty="0" err="1"/>
              <a:t>mujeres</a:t>
            </a:r>
            <a:r>
              <a:rPr lang="en-US" sz="1200" dirty="0"/>
              <a:t> A y B; hombres C y D). </a:t>
            </a:r>
            <a:endParaRPr lang="en-IN" sz="1200" dirty="0"/>
          </a:p>
          <a:p>
            <a:r>
              <a:rPr lang="en-US" sz="1200" dirty="0"/>
              <a:t>La </a:t>
            </a:r>
            <a:r>
              <a:rPr lang="en-US" sz="1200" dirty="0" err="1"/>
              <a:t>glucemia</a:t>
            </a:r>
            <a:r>
              <a:rPr lang="en-US" sz="1200" dirty="0"/>
              <a:t> en los </a:t>
            </a:r>
            <a:r>
              <a:rPr lang="en-US" sz="1200" dirty="0" err="1"/>
              <a:t>pacientes</a:t>
            </a:r>
            <a:r>
              <a:rPr lang="en-US" sz="1200" dirty="0"/>
              <a:t> </a:t>
            </a:r>
            <a:r>
              <a:rPr lang="en-US" sz="1200" dirty="0" err="1"/>
              <a:t>varones</a:t>
            </a:r>
            <a:r>
              <a:rPr lang="en-US" sz="1200" dirty="0"/>
              <a:t> con </a:t>
            </a:r>
            <a:r>
              <a:rPr lang="en-US" sz="1200" dirty="0" err="1"/>
              <a:t>perfil</a:t>
            </a:r>
            <a:r>
              <a:rPr lang="en-US" sz="1200" dirty="0"/>
              <a:t> </a:t>
            </a:r>
            <a:r>
              <a:rPr lang="en-US" sz="1200" dirty="0" err="1"/>
              <a:t>monofásico</a:t>
            </a:r>
            <a:r>
              <a:rPr lang="en-US" sz="1200" dirty="0"/>
              <a:t> </a:t>
            </a:r>
            <a:r>
              <a:rPr lang="en-US" sz="1200" dirty="0" err="1"/>
              <a:t>fue</a:t>
            </a:r>
            <a:r>
              <a:rPr lang="en-US" sz="1200" dirty="0"/>
              <a:t> mayor a lo largo de </a:t>
            </a:r>
            <a:r>
              <a:rPr lang="en-US" sz="1200" dirty="0" err="1"/>
              <a:t>toda</a:t>
            </a:r>
            <a:r>
              <a:rPr lang="en-US" sz="1200" dirty="0"/>
              <a:t> la </a:t>
            </a:r>
            <a:r>
              <a:rPr lang="en-US" sz="1200" dirty="0" err="1"/>
              <a:t>curva</a:t>
            </a:r>
            <a:r>
              <a:rPr lang="en-US" sz="1200" dirty="0"/>
              <a:t> </a:t>
            </a:r>
            <a:r>
              <a:rPr lang="en-US" sz="1200" dirty="0" err="1"/>
              <a:t>comparada</a:t>
            </a:r>
            <a:r>
              <a:rPr lang="en-US" sz="1200" dirty="0"/>
              <a:t> con </a:t>
            </a:r>
            <a:r>
              <a:rPr lang="en-US" sz="1200" dirty="0" err="1"/>
              <a:t>las</a:t>
            </a:r>
            <a:r>
              <a:rPr lang="en-US" sz="1200" dirty="0"/>
              <a:t> </a:t>
            </a:r>
            <a:r>
              <a:rPr lang="en-US" sz="1200" dirty="0" err="1"/>
              <a:t>mujeres</a:t>
            </a:r>
            <a:r>
              <a:rPr lang="en-US" sz="1200" dirty="0"/>
              <a:t> a </a:t>
            </a:r>
            <a:r>
              <a:rPr lang="en-US" sz="1200" dirty="0" err="1"/>
              <a:t>partir</a:t>
            </a:r>
            <a:r>
              <a:rPr lang="en-US" sz="1200" dirty="0"/>
              <a:t> de los 60min; sin embargo, </a:t>
            </a:r>
            <a:r>
              <a:rPr lang="en-US" sz="1200" dirty="0" err="1"/>
              <a:t>aquellos</a:t>
            </a:r>
            <a:r>
              <a:rPr lang="en-US" sz="1200" dirty="0"/>
              <a:t> con </a:t>
            </a:r>
            <a:r>
              <a:rPr lang="en-US" sz="1200" dirty="0" err="1"/>
              <a:t>perfil</a:t>
            </a:r>
            <a:r>
              <a:rPr lang="en-US" sz="1200" dirty="0"/>
              <a:t> </a:t>
            </a:r>
            <a:r>
              <a:rPr lang="en-US" sz="1200" dirty="0" err="1"/>
              <a:t>bifásico</a:t>
            </a:r>
            <a:r>
              <a:rPr lang="en-US" sz="1200" dirty="0"/>
              <a:t> </a:t>
            </a:r>
            <a:r>
              <a:rPr lang="en-US" sz="1200" dirty="0" err="1"/>
              <a:t>presentaron</a:t>
            </a:r>
            <a:r>
              <a:rPr lang="en-US" sz="1200" dirty="0"/>
              <a:t> </a:t>
            </a:r>
            <a:r>
              <a:rPr lang="en-US" sz="1200" dirty="0" err="1"/>
              <a:t>menores</a:t>
            </a:r>
            <a:r>
              <a:rPr lang="en-US" sz="1200" dirty="0"/>
              <a:t> </a:t>
            </a:r>
            <a:r>
              <a:rPr lang="en-US" sz="1200" dirty="0" err="1"/>
              <a:t>cifras</a:t>
            </a:r>
            <a:r>
              <a:rPr lang="en-US" sz="1200" dirty="0"/>
              <a:t> de </a:t>
            </a:r>
            <a:r>
              <a:rPr lang="en-US" sz="1200" dirty="0" err="1"/>
              <a:t>glucemia</a:t>
            </a:r>
            <a:r>
              <a:rPr lang="en-US" sz="1200" dirty="0"/>
              <a:t> </a:t>
            </a:r>
            <a:r>
              <a:rPr lang="en-US" sz="1200" dirty="0" err="1"/>
              <a:t>sérica</a:t>
            </a:r>
            <a:r>
              <a:rPr lang="en-US" sz="1200" dirty="0"/>
              <a:t> </a:t>
            </a:r>
            <a:r>
              <a:rPr lang="en-US" sz="1200" dirty="0" err="1"/>
              <a:t>que</a:t>
            </a:r>
            <a:r>
              <a:rPr lang="en-US" sz="1200" dirty="0"/>
              <a:t> </a:t>
            </a:r>
            <a:r>
              <a:rPr lang="en-US" sz="1200" dirty="0" err="1"/>
              <a:t>las</a:t>
            </a:r>
            <a:r>
              <a:rPr lang="en-US" sz="1200" dirty="0"/>
              <a:t> </a:t>
            </a:r>
            <a:r>
              <a:rPr lang="en-US" sz="1200" dirty="0" err="1"/>
              <a:t>mujeres</a:t>
            </a:r>
            <a:r>
              <a:rPr lang="en-US" sz="1200" dirty="0"/>
              <a:t>. La </a:t>
            </a:r>
            <a:r>
              <a:rPr lang="en-US" sz="1200" dirty="0" err="1"/>
              <a:t>insulinemia</a:t>
            </a:r>
            <a:r>
              <a:rPr lang="en-US" sz="1200" dirty="0"/>
              <a:t> </a:t>
            </a:r>
            <a:r>
              <a:rPr lang="en-US" sz="1200" dirty="0" err="1"/>
              <a:t>fue</a:t>
            </a:r>
            <a:r>
              <a:rPr lang="en-US" sz="1200" dirty="0"/>
              <a:t> mayor en </a:t>
            </a:r>
            <a:r>
              <a:rPr lang="en-US" sz="1200" dirty="0" err="1"/>
              <a:t>varones</a:t>
            </a:r>
            <a:r>
              <a:rPr lang="en-US" sz="1200" dirty="0"/>
              <a:t> de </a:t>
            </a:r>
            <a:r>
              <a:rPr lang="en-US" sz="1200" dirty="0" err="1"/>
              <a:t>perfil</a:t>
            </a:r>
            <a:r>
              <a:rPr lang="en-US" sz="1200" dirty="0"/>
              <a:t> </a:t>
            </a:r>
            <a:r>
              <a:rPr lang="en-US" sz="1200" dirty="0" err="1"/>
              <a:t>bifásico</a:t>
            </a:r>
            <a:r>
              <a:rPr lang="en-US" sz="1200" dirty="0"/>
              <a:t> y </a:t>
            </a:r>
            <a:r>
              <a:rPr lang="en-US" sz="1200" dirty="0" err="1"/>
              <a:t>monofásico</a:t>
            </a:r>
            <a:r>
              <a:rPr lang="en-US" sz="1200" dirty="0"/>
              <a:t> en </a:t>
            </a:r>
            <a:r>
              <a:rPr lang="en-US" sz="1200" dirty="0" err="1"/>
              <a:t>comparación</a:t>
            </a:r>
            <a:r>
              <a:rPr lang="en-US" sz="1200" dirty="0"/>
              <a:t> a </a:t>
            </a:r>
            <a:r>
              <a:rPr lang="en-US" sz="1200" dirty="0" err="1"/>
              <a:t>las</a:t>
            </a:r>
            <a:r>
              <a:rPr lang="en-US" sz="1200" dirty="0"/>
              <a:t> </a:t>
            </a:r>
            <a:r>
              <a:rPr lang="en-US" sz="1200" dirty="0" err="1"/>
              <a:t>mujeres</a:t>
            </a:r>
            <a:r>
              <a:rPr lang="en-US" sz="1200" dirty="0"/>
              <a:t>. Los </a:t>
            </a:r>
            <a:r>
              <a:rPr lang="en-US" sz="1200" dirty="0" err="1"/>
              <a:t>varones</a:t>
            </a:r>
            <a:r>
              <a:rPr lang="en-US" sz="1200" dirty="0"/>
              <a:t> con </a:t>
            </a:r>
            <a:r>
              <a:rPr lang="en-US" sz="1200" dirty="0" err="1"/>
              <a:t>patrón</a:t>
            </a:r>
            <a:r>
              <a:rPr lang="en-US" sz="1200" dirty="0"/>
              <a:t> </a:t>
            </a:r>
            <a:r>
              <a:rPr lang="en-US" sz="1200" dirty="0" err="1"/>
              <a:t>bifásico</a:t>
            </a:r>
            <a:r>
              <a:rPr lang="en-US" sz="1200" dirty="0"/>
              <a:t> </a:t>
            </a:r>
            <a:r>
              <a:rPr lang="en-US" sz="1200" dirty="0" err="1"/>
              <a:t>presentaron</a:t>
            </a:r>
            <a:r>
              <a:rPr lang="en-US" sz="1200" dirty="0"/>
              <a:t> al final de la SOG un </a:t>
            </a:r>
            <a:r>
              <a:rPr lang="en-US" sz="1200" dirty="0" err="1"/>
              <a:t>pico</a:t>
            </a:r>
            <a:r>
              <a:rPr lang="en-US" sz="1200" dirty="0"/>
              <a:t> de </a:t>
            </a:r>
            <a:r>
              <a:rPr lang="en-US" sz="1200" dirty="0" err="1"/>
              <a:t>insulina</a:t>
            </a:r>
            <a:r>
              <a:rPr lang="en-US" sz="1200" dirty="0"/>
              <a:t> </a:t>
            </a:r>
            <a:r>
              <a:rPr lang="en-US" sz="1200" dirty="0" err="1"/>
              <a:t>que</a:t>
            </a:r>
            <a:r>
              <a:rPr lang="en-US" sz="1200" dirty="0"/>
              <a:t> no se </a:t>
            </a:r>
            <a:r>
              <a:rPr lang="en-US" sz="1200" dirty="0" err="1"/>
              <a:t>observó</a:t>
            </a:r>
            <a:r>
              <a:rPr lang="en-US" sz="1200" dirty="0"/>
              <a:t> en </a:t>
            </a:r>
            <a:r>
              <a:rPr lang="en-US" sz="1200" dirty="0" err="1"/>
              <a:t>las</a:t>
            </a:r>
            <a:r>
              <a:rPr lang="en-US" sz="1200" dirty="0"/>
              <a:t> </a:t>
            </a:r>
            <a:r>
              <a:rPr lang="en-US" sz="1200" dirty="0" err="1"/>
              <a:t>mujeres</a:t>
            </a:r>
            <a:r>
              <a:rPr lang="en-US" sz="1200" dirty="0"/>
              <a:t>. El </a:t>
            </a:r>
            <a:r>
              <a:rPr lang="en-US" sz="1200" dirty="0" err="1"/>
              <a:t>comportamiento</a:t>
            </a:r>
            <a:r>
              <a:rPr lang="en-US" sz="1200" dirty="0"/>
              <a:t> de la </a:t>
            </a:r>
            <a:r>
              <a:rPr lang="en-US" sz="1200" dirty="0" err="1"/>
              <a:t>insulinemia</a:t>
            </a:r>
            <a:r>
              <a:rPr lang="en-US" sz="1200" dirty="0"/>
              <a:t> </a:t>
            </a:r>
            <a:r>
              <a:rPr lang="en-US" sz="1200" dirty="0" err="1"/>
              <a:t>tanto</a:t>
            </a:r>
            <a:r>
              <a:rPr lang="en-US" sz="1200" dirty="0"/>
              <a:t> en </a:t>
            </a:r>
            <a:r>
              <a:rPr lang="en-US" sz="1200" dirty="0" err="1"/>
              <a:t>varones</a:t>
            </a:r>
            <a:r>
              <a:rPr lang="en-US" sz="1200" dirty="0"/>
              <a:t> </a:t>
            </a:r>
            <a:r>
              <a:rPr lang="en-US" sz="1200" dirty="0" err="1"/>
              <a:t>como</a:t>
            </a:r>
            <a:r>
              <a:rPr lang="en-US" sz="1200" dirty="0"/>
              <a:t> en </a:t>
            </a:r>
            <a:r>
              <a:rPr lang="en-US" sz="1200" dirty="0" err="1"/>
              <a:t>mujeres</a:t>
            </a:r>
            <a:r>
              <a:rPr lang="en-US" sz="1200" dirty="0"/>
              <a:t> con </a:t>
            </a:r>
            <a:r>
              <a:rPr lang="en-US" sz="1200" dirty="0" err="1"/>
              <a:t>patrón</a:t>
            </a:r>
            <a:r>
              <a:rPr lang="en-US" sz="1200" dirty="0"/>
              <a:t> </a:t>
            </a:r>
            <a:r>
              <a:rPr lang="en-US" sz="1200" dirty="0" err="1"/>
              <a:t>monofásico</a:t>
            </a:r>
            <a:r>
              <a:rPr lang="en-US" sz="1200" dirty="0"/>
              <a:t> </a:t>
            </a:r>
            <a:r>
              <a:rPr lang="en-US" sz="1200" dirty="0" err="1"/>
              <a:t>es</a:t>
            </a:r>
            <a:r>
              <a:rPr lang="en-US" sz="1200" dirty="0"/>
              <a:t> similar, con un </a:t>
            </a:r>
            <a:r>
              <a:rPr lang="en-US" sz="1200" dirty="0" err="1"/>
              <a:t>descenso</a:t>
            </a:r>
            <a:r>
              <a:rPr lang="en-US" sz="1200" dirty="0"/>
              <a:t> </a:t>
            </a:r>
            <a:r>
              <a:rPr lang="en-US" sz="1200" dirty="0" err="1"/>
              <a:t>progresivo</a:t>
            </a:r>
            <a:r>
              <a:rPr lang="en-US" sz="1200" dirty="0"/>
              <a:t> </a:t>
            </a:r>
            <a:r>
              <a:rPr lang="en-US" sz="1200" dirty="0" err="1"/>
              <a:t>tras</a:t>
            </a:r>
            <a:r>
              <a:rPr lang="en-US" sz="1200" dirty="0"/>
              <a:t> un </a:t>
            </a:r>
            <a:r>
              <a:rPr lang="en-US" sz="1200" dirty="0" err="1"/>
              <a:t>único</a:t>
            </a:r>
            <a:r>
              <a:rPr lang="en-US" sz="1200" dirty="0"/>
              <a:t> </a:t>
            </a:r>
            <a:r>
              <a:rPr lang="en-US" sz="1200" dirty="0" err="1"/>
              <a:t>pico</a:t>
            </a:r>
            <a:r>
              <a:rPr lang="en-US" sz="1200" dirty="0"/>
              <a:t> </a:t>
            </a:r>
            <a:r>
              <a:rPr lang="en-US" sz="1200" dirty="0" err="1"/>
              <a:t>inicial</a:t>
            </a:r>
            <a:r>
              <a:rPr lang="en-US" sz="1200" dirty="0"/>
              <a:t>.</a:t>
            </a:r>
            <a:endParaRPr lang="en-IN" sz="1200" dirty="0"/>
          </a:p>
          <a:p>
            <a:r>
              <a:rPr lang="en-US" sz="1200" dirty="0"/>
              <a:t>* &lt;0,05; ** &lt;0,001; *** &lt;0,0001.</a:t>
            </a:r>
            <a:endParaRPr lang="en-IN" sz="1200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22905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04664" y="251520"/>
            <a:ext cx="22823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/>
              <a:t>Figura Complementaria 2</a:t>
            </a:r>
            <a:endParaRPr lang="es-ES" sz="1600" dirty="0"/>
          </a:p>
        </p:txBody>
      </p:sp>
      <p:graphicFrame>
        <p:nvGraphicFramePr>
          <p:cNvPr id="2" name="1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2647675"/>
              </p:ext>
            </p:extLst>
          </p:nvPr>
        </p:nvGraphicFramePr>
        <p:xfrm>
          <a:off x="399727" y="590074"/>
          <a:ext cx="5859063" cy="24697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Prism 6" r:id="rId3" imgW="9786328" imgH="4125565" progId="Prism6.Document">
                  <p:embed/>
                </p:oleObj>
              </mc:Choice>
              <mc:Fallback>
                <p:oleObj name="Prism 6" r:id="rId3" imgW="9786328" imgH="4125565" progId="Prism6.Document">
                  <p:embed/>
                  <p:pic>
                    <p:nvPicPr>
                      <p:cNvPr id="0" name="1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727" y="590074"/>
                        <a:ext cx="5859063" cy="24697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76672" y="3563888"/>
            <a:ext cx="54726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/>
              <a:t>Figura</a:t>
            </a:r>
            <a:r>
              <a:rPr lang="en-US" sz="1200" b="1" dirty="0"/>
              <a:t> </a:t>
            </a:r>
            <a:r>
              <a:rPr lang="en-US" sz="1200" b="1" dirty="0" err="1"/>
              <a:t>complementaria</a:t>
            </a:r>
            <a:r>
              <a:rPr lang="en-US" sz="1200" b="1" dirty="0"/>
              <a:t> 2</a:t>
            </a:r>
            <a:r>
              <a:rPr lang="en-US" sz="1200" dirty="0"/>
              <a:t> </a:t>
            </a:r>
            <a:r>
              <a:rPr lang="en-US" sz="1200" dirty="0" err="1"/>
              <a:t>Curva</a:t>
            </a:r>
            <a:r>
              <a:rPr lang="en-US" sz="1200" dirty="0"/>
              <a:t> de </a:t>
            </a:r>
            <a:r>
              <a:rPr lang="en-US" sz="1200" dirty="0" err="1"/>
              <a:t>respuesta</a:t>
            </a:r>
            <a:r>
              <a:rPr lang="en-US" sz="1200" dirty="0"/>
              <a:t> de la </a:t>
            </a:r>
            <a:r>
              <a:rPr lang="en-US" sz="1200" dirty="0" err="1"/>
              <a:t>glucosa</a:t>
            </a:r>
            <a:r>
              <a:rPr lang="en-US" sz="1200" dirty="0"/>
              <a:t> (A) y de la </a:t>
            </a:r>
            <a:r>
              <a:rPr lang="en-US" sz="1200" dirty="0" err="1"/>
              <a:t>insulina</a:t>
            </a:r>
            <a:r>
              <a:rPr lang="en-US" sz="1200" dirty="0"/>
              <a:t> (B) </a:t>
            </a:r>
            <a:r>
              <a:rPr lang="en-US" sz="1200" dirty="0" err="1"/>
              <a:t>durante</a:t>
            </a:r>
            <a:r>
              <a:rPr lang="en-US" sz="1200" dirty="0"/>
              <a:t> la SOG en </a:t>
            </a:r>
            <a:r>
              <a:rPr lang="en-US" sz="1200" dirty="0" err="1"/>
              <a:t>pacientes</a:t>
            </a:r>
            <a:r>
              <a:rPr lang="en-US" sz="1200" dirty="0"/>
              <a:t> </a:t>
            </a:r>
            <a:r>
              <a:rPr lang="en-US" sz="1200" dirty="0" err="1"/>
              <a:t>prepuberales</a:t>
            </a:r>
            <a:r>
              <a:rPr lang="en-US" sz="1200" dirty="0"/>
              <a:t> (</a:t>
            </a:r>
            <a:r>
              <a:rPr lang="en-US" sz="1200" dirty="0" err="1"/>
              <a:t>línea</a:t>
            </a:r>
            <a:r>
              <a:rPr lang="en-US" sz="1200" dirty="0"/>
              <a:t> continua) y </a:t>
            </a:r>
            <a:r>
              <a:rPr lang="en-US" sz="1200" dirty="0" err="1"/>
              <a:t>puberales</a:t>
            </a:r>
            <a:r>
              <a:rPr lang="en-US" sz="1200" dirty="0"/>
              <a:t> (</a:t>
            </a:r>
            <a:r>
              <a:rPr lang="en-US" sz="1200" dirty="0" err="1"/>
              <a:t>línea</a:t>
            </a:r>
            <a:r>
              <a:rPr lang="en-US" sz="1200" dirty="0"/>
              <a:t> </a:t>
            </a:r>
            <a:r>
              <a:rPr lang="en-US" sz="1200" dirty="0" err="1"/>
              <a:t>punteada</a:t>
            </a:r>
            <a:r>
              <a:rPr lang="en-US" sz="1200" dirty="0"/>
              <a:t>). </a:t>
            </a:r>
            <a:endParaRPr lang="en-IN" sz="1200" dirty="0"/>
          </a:p>
          <a:p>
            <a:r>
              <a:rPr lang="en-US" sz="1200" dirty="0"/>
              <a:t>La </a:t>
            </a:r>
            <a:r>
              <a:rPr lang="en-US" sz="1200" dirty="0" err="1"/>
              <a:t>glucemia</a:t>
            </a:r>
            <a:r>
              <a:rPr lang="en-US" sz="1200" dirty="0"/>
              <a:t> e </a:t>
            </a:r>
            <a:r>
              <a:rPr lang="en-US" sz="1200" dirty="0" err="1"/>
              <a:t>insulina</a:t>
            </a:r>
            <a:r>
              <a:rPr lang="en-US" sz="1200" dirty="0"/>
              <a:t> en los </a:t>
            </a:r>
            <a:r>
              <a:rPr lang="en-US" sz="1200" dirty="0" err="1"/>
              <a:t>púberes</a:t>
            </a:r>
            <a:r>
              <a:rPr lang="en-US" sz="1200" dirty="0"/>
              <a:t> </a:t>
            </a:r>
            <a:r>
              <a:rPr lang="en-US" sz="1200" dirty="0" err="1"/>
              <a:t>es</a:t>
            </a:r>
            <a:r>
              <a:rPr lang="en-US" sz="1200" dirty="0"/>
              <a:t> </a:t>
            </a:r>
            <a:r>
              <a:rPr lang="en-US" sz="1200" dirty="0" err="1"/>
              <a:t>significativamente</a:t>
            </a:r>
            <a:r>
              <a:rPr lang="en-US" sz="1200" dirty="0"/>
              <a:t> mayor de </a:t>
            </a:r>
            <a:r>
              <a:rPr lang="en-US" sz="1200" dirty="0" err="1"/>
              <a:t>manera</a:t>
            </a:r>
            <a:r>
              <a:rPr lang="en-US" sz="1200" dirty="0"/>
              <a:t> basal y a </a:t>
            </a:r>
            <a:r>
              <a:rPr lang="en-US" sz="1200" dirty="0" err="1"/>
              <a:t>partir</a:t>
            </a:r>
            <a:r>
              <a:rPr lang="en-US" sz="1200" dirty="0"/>
              <a:t> de los 60min de la SOG.</a:t>
            </a:r>
            <a:endParaRPr lang="en-IN" sz="1200" dirty="0"/>
          </a:p>
          <a:p>
            <a:r>
              <a:rPr lang="en-US" sz="1200" dirty="0"/>
              <a:t>* &lt;0,05; ** &lt;0,001; *** &lt;0,0001.</a:t>
            </a:r>
            <a:endParaRPr lang="en-IN" sz="1200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505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04664" y="251520"/>
            <a:ext cx="22823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/>
              <a:t>Figura Complementaria 3</a:t>
            </a:r>
            <a:endParaRPr lang="es-ES" sz="1600" dirty="0"/>
          </a:p>
        </p:txBody>
      </p:sp>
      <p:graphicFrame>
        <p:nvGraphicFramePr>
          <p:cNvPr id="3" name="2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5461263"/>
              </p:ext>
            </p:extLst>
          </p:nvPr>
        </p:nvGraphicFramePr>
        <p:xfrm>
          <a:off x="980728" y="755575"/>
          <a:ext cx="5040560" cy="3576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Prism 6" r:id="rId3" imgW="9740591" imgH="6911356" progId="Prism6.Document">
                  <p:embed/>
                </p:oleObj>
              </mc:Choice>
              <mc:Fallback>
                <p:oleObj name="Prism 6" r:id="rId3" imgW="9740591" imgH="6911356" progId="Prism6.Document">
                  <p:embed/>
                  <p:pic>
                    <p:nvPicPr>
                      <p:cNvPr id="0" name="1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0728" y="755575"/>
                        <a:ext cx="5040560" cy="35764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32656" y="4572000"/>
            <a:ext cx="59046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/>
              <a:t>Figura</a:t>
            </a:r>
            <a:r>
              <a:rPr lang="en-US" sz="1200" b="1" dirty="0"/>
              <a:t> </a:t>
            </a:r>
            <a:r>
              <a:rPr lang="en-US" sz="1200" b="1" dirty="0" err="1"/>
              <a:t>complementaria</a:t>
            </a:r>
            <a:r>
              <a:rPr lang="en-US" sz="1200" b="1" dirty="0"/>
              <a:t> 3</a:t>
            </a:r>
            <a:r>
              <a:rPr lang="en-US" sz="1200" dirty="0"/>
              <a:t> </a:t>
            </a:r>
            <a:r>
              <a:rPr lang="en-US" sz="1200" dirty="0" err="1"/>
              <a:t>Curva</a:t>
            </a:r>
            <a:r>
              <a:rPr lang="en-US" sz="1200" dirty="0"/>
              <a:t> de </a:t>
            </a:r>
            <a:r>
              <a:rPr lang="en-US" sz="1200" dirty="0" err="1"/>
              <a:t>respuesta</a:t>
            </a:r>
            <a:r>
              <a:rPr lang="en-US" sz="1200" dirty="0"/>
              <a:t> de la </a:t>
            </a:r>
            <a:r>
              <a:rPr lang="en-US" sz="1200" dirty="0" err="1"/>
              <a:t>glucosa</a:t>
            </a:r>
            <a:r>
              <a:rPr lang="en-US" sz="1200" dirty="0"/>
              <a:t> y de la </a:t>
            </a:r>
            <a:r>
              <a:rPr lang="en-US" sz="1200" dirty="0" err="1"/>
              <a:t>insulina</a:t>
            </a:r>
            <a:r>
              <a:rPr lang="en-US" sz="1200" dirty="0"/>
              <a:t> </a:t>
            </a:r>
            <a:r>
              <a:rPr lang="en-US" sz="1200" dirty="0" err="1"/>
              <a:t>durante</a:t>
            </a:r>
            <a:r>
              <a:rPr lang="en-US" sz="1200" dirty="0"/>
              <a:t> la SOG en </a:t>
            </a:r>
            <a:r>
              <a:rPr lang="en-US" sz="1200" dirty="0" err="1"/>
              <a:t>grupos</a:t>
            </a:r>
            <a:r>
              <a:rPr lang="en-US" sz="1200" dirty="0"/>
              <a:t> </a:t>
            </a:r>
            <a:r>
              <a:rPr lang="en-US" sz="1200" dirty="0" err="1"/>
              <a:t>monofásicos</a:t>
            </a:r>
            <a:r>
              <a:rPr lang="en-US" sz="1200" dirty="0"/>
              <a:t> (</a:t>
            </a:r>
            <a:r>
              <a:rPr lang="en-US" sz="1200" dirty="0" err="1"/>
              <a:t>línea</a:t>
            </a:r>
            <a:r>
              <a:rPr lang="en-US" sz="1200" dirty="0"/>
              <a:t> continua) y </a:t>
            </a:r>
            <a:r>
              <a:rPr lang="en-US" sz="1200" dirty="0" err="1"/>
              <a:t>bifásicos</a:t>
            </a:r>
            <a:r>
              <a:rPr lang="en-US" sz="1200" dirty="0"/>
              <a:t> (</a:t>
            </a:r>
            <a:r>
              <a:rPr lang="en-US" sz="1200" dirty="0" err="1"/>
              <a:t>línea</a:t>
            </a:r>
            <a:r>
              <a:rPr lang="en-US" sz="1200" dirty="0"/>
              <a:t> </a:t>
            </a:r>
            <a:r>
              <a:rPr lang="en-US" sz="1200" dirty="0" err="1"/>
              <a:t>punteada</a:t>
            </a:r>
            <a:r>
              <a:rPr lang="en-US" sz="1200" dirty="0"/>
              <a:t>) </a:t>
            </a:r>
            <a:r>
              <a:rPr lang="en-US" sz="1200" dirty="0" err="1"/>
              <a:t>según</a:t>
            </a:r>
            <a:r>
              <a:rPr lang="en-US" sz="1200" dirty="0"/>
              <a:t> el </a:t>
            </a:r>
            <a:r>
              <a:rPr lang="en-US" sz="1200" dirty="0" err="1"/>
              <a:t>estado</a:t>
            </a:r>
            <a:r>
              <a:rPr lang="en-US" sz="1200" dirty="0"/>
              <a:t> de </a:t>
            </a:r>
            <a:r>
              <a:rPr lang="en-US" sz="1200" dirty="0" err="1"/>
              <a:t>pubertad</a:t>
            </a:r>
            <a:r>
              <a:rPr lang="en-US" sz="1200" dirty="0"/>
              <a:t> (</a:t>
            </a:r>
            <a:r>
              <a:rPr lang="en-US" sz="1200" dirty="0" err="1"/>
              <a:t>prepuberales</a:t>
            </a:r>
            <a:r>
              <a:rPr lang="en-US" sz="1200" dirty="0"/>
              <a:t> A y B; </a:t>
            </a:r>
            <a:r>
              <a:rPr lang="en-US" sz="1200" dirty="0" err="1"/>
              <a:t>puberales</a:t>
            </a:r>
            <a:r>
              <a:rPr lang="en-US" sz="1200" dirty="0"/>
              <a:t> C y D). </a:t>
            </a:r>
            <a:endParaRPr lang="en-IN" sz="1200" dirty="0"/>
          </a:p>
          <a:p>
            <a:r>
              <a:rPr lang="en-US" sz="1200" dirty="0"/>
              <a:t>Los </a:t>
            </a:r>
            <a:r>
              <a:rPr lang="en-US" sz="1200" dirty="0" err="1"/>
              <a:t>pacientes</a:t>
            </a:r>
            <a:r>
              <a:rPr lang="en-US" sz="1200" dirty="0"/>
              <a:t> con </a:t>
            </a:r>
            <a:r>
              <a:rPr lang="en-US" sz="1200" dirty="0" err="1"/>
              <a:t>patrón</a:t>
            </a:r>
            <a:r>
              <a:rPr lang="en-US" sz="1200" dirty="0"/>
              <a:t> </a:t>
            </a:r>
            <a:r>
              <a:rPr lang="en-US" sz="1200" dirty="0" err="1"/>
              <a:t>bifásico</a:t>
            </a:r>
            <a:r>
              <a:rPr lang="en-US" sz="1200" dirty="0"/>
              <a:t> </a:t>
            </a:r>
            <a:r>
              <a:rPr lang="en-US" sz="1200" dirty="0" err="1"/>
              <a:t>prepuberales</a:t>
            </a:r>
            <a:r>
              <a:rPr lang="en-US" sz="1200" dirty="0"/>
              <a:t> </a:t>
            </a:r>
            <a:r>
              <a:rPr lang="en-US" sz="1200" dirty="0" err="1"/>
              <a:t>tienen</a:t>
            </a:r>
            <a:r>
              <a:rPr lang="en-US" sz="1200" dirty="0"/>
              <a:t> </a:t>
            </a:r>
            <a:r>
              <a:rPr lang="en-US" sz="1200" dirty="0" err="1"/>
              <a:t>glucemias</a:t>
            </a:r>
            <a:r>
              <a:rPr lang="en-US" sz="1200" dirty="0"/>
              <a:t> </a:t>
            </a:r>
            <a:r>
              <a:rPr lang="en-US" sz="1200" dirty="0" err="1"/>
              <a:t>significativamente</a:t>
            </a:r>
            <a:r>
              <a:rPr lang="en-US" sz="1200" dirty="0"/>
              <a:t> </a:t>
            </a:r>
            <a:r>
              <a:rPr lang="en-US" sz="1200" dirty="0" err="1"/>
              <a:t>menores</a:t>
            </a:r>
            <a:r>
              <a:rPr lang="en-US" sz="1200" dirty="0"/>
              <a:t> en los minutos30 y 90 y </a:t>
            </a:r>
            <a:r>
              <a:rPr lang="en-US" sz="1200" dirty="0" err="1"/>
              <a:t>elevada</a:t>
            </a:r>
            <a:r>
              <a:rPr lang="en-US" sz="1200" dirty="0"/>
              <a:t> en el120, </a:t>
            </a:r>
            <a:r>
              <a:rPr lang="en-US" sz="1200" dirty="0" err="1"/>
              <a:t>coincidiendo</a:t>
            </a:r>
            <a:r>
              <a:rPr lang="en-US" sz="1200" dirty="0"/>
              <a:t> solo en el </a:t>
            </a:r>
            <a:r>
              <a:rPr lang="en-US" sz="1200" dirty="0" err="1"/>
              <a:t>último</a:t>
            </a:r>
            <a:r>
              <a:rPr lang="en-US" sz="1200" dirty="0"/>
              <a:t> </a:t>
            </a:r>
            <a:r>
              <a:rPr lang="en-US" sz="1200" dirty="0" err="1"/>
              <a:t>punto</a:t>
            </a:r>
            <a:r>
              <a:rPr lang="en-US" sz="1200" dirty="0"/>
              <a:t> con los </a:t>
            </a:r>
            <a:r>
              <a:rPr lang="en-US" sz="1200" dirty="0" err="1"/>
              <a:t>pacientes</a:t>
            </a:r>
            <a:r>
              <a:rPr lang="en-US" sz="1200" dirty="0"/>
              <a:t> </a:t>
            </a:r>
            <a:r>
              <a:rPr lang="en-US" sz="1200" dirty="0" err="1"/>
              <a:t>púberes</a:t>
            </a:r>
            <a:r>
              <a:rPr lang="en-US" sz="1200" dirty="0"/>
              <a:t> con el </a:t>
            </a:r>
            <a:r>
              <a:rPr lang="en-US" sz="1200" dirty="0" err="1"/>
              <a:t>mismo</a:t>
            </a:r>
            <a:r>
              <a:rPr lang="en-US" sz="1200" dirty="0"/>
              <a:t> </a:t>
            </a:r>
            <a:r>
              <a:rPr lang="en-US" sz="1200" dirty="0" err="1"/>
              <a:t>patrón</a:t>
            </a:r>
            <a:r>
              <a:rPr lang="en-US" sz="1200" dirty="0"/>
              <a:t>. La </a:t>
            </a:r>
            <a:r>
              <a:rPr lang="en-US" sz="1200" dirty="0" err="1"/>
              <a:t>secreción</a:t>
            </a:r>
            <a:r>
              <a:rPr lang="en-US" sz="1200" dirty="0"/>
              <a:t> de </a:t>
            </a:r>
            <a:r>
              <a:rPr lang="en-US" sz="1200" dirty="0" err="1"/>
              <a:t>insulina</a:t>
            </a:r>
            <a:r>
              <a:rPr lang="en-US" sz="1200" dirty="0"/>
              <a:t> </a:t>
            </a:r>
            <a:r>
              <a:rPr lang="en-US" sz="1200" dirty="0" err="1"/>
              <a:t>es</a:t>
            </a:r>
            <a:r>
              <a:rPr lang="en-US" sz="1200" dirty="0"/>
              <a:t> similar en </a:t>
            </a:r>
            <a:r>
              <a:rPr lang="en-US" sz="1200" dirty="0" err="1"/>
              <a:t>pacientes</a:t>
            </a:r>
            <a:r>
              <a:rPr lang="en-US" sz="1200" dirty="0"/>
              <a:t> </a:t>
            </a:r>
            <a:r>
              <a:rPr lang="en-US" sz="1200" dirty="0" err="1"/>
              <a:t>bifásicos</a:t>
            </a:r>
            <a:r>
              <a:rPr lang="en-US" sz="1200" dirty="0"/>
              <a:t> </a:t>
            </a:r>
            <a:r>
              <a:rPr lang="en-US" sz="1200" dirty="0" err="1"/>
              <a:t>púberes</a:t>
            </a:r>
            <a:r>
              <a:rPr lang="en-US" sz="1200" dirty="0"/>
              <a:t> e </a:t>
            </a:r>
            <a:r>
              <a:rPr lang="en-US" sz="1200" dirty="0" err="1"/>
              <a:t>impúberes</a:t>
            </a:r>
            <a:r>
              <a:rPr lang="en-US" sz="1200" dirty="0"/>
              <a:t>.</a:t>
            </a:r>
            <a:endParaRPr lang="en-IN" sz="1200" dirty="0"/>
          </a:p>
          <a:p>
            <a:r>
              <a:rPr lang="en-US" sz="1200" dirty="0"/>
              <a:t>* &lt;0,05; ** &lt;0,001; *** &lt;0,0001.</a:t>
            </a:r>
            <a:endParaRPr lang="en-IN" sz="1200" dirty="0"/>
          </a:p>
          <a:p>
            <a:r>
              <a:rPr lang="en-IN" sz="1200" dirty="0"/>
              <a:t> 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475157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363</Words>
  <Application>Microsoft Macintosh PowerPoint</Application>
  <PresentationFormat>On-screen Show (4:3)</PresentationFormat>
  <Paragraphs>13</Paragraphs>
  <Slides>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Tema de Office</vt:lpstr>
      <vt:lpstr>Prism 6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Aurita</dc:creator>
  <cp:lastModifiedBy>deepak</cp:lastModifiedBy>
  <cp:revision>8</cp:revision>
  <dcterms:created xsi:type="dcterms:W3CDTF">2016-09-18T19:13:35Z</dcterms:created>
  <dcterms:modified xsi:type="dcterms:W3CDTF">2017-02-09T10:20:56Z</dcterms:modified>
</cp:coreProperties>
</file>