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643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2160" y="2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81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38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961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156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48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2821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323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3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76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96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C5498-3E15-154B-96E3-36695A61D959}" type="datetimeFigureOut">
              <a:rPr lang="es-ES" smtClean="0"/>
              <a:t>22/6/16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5700C-4C14-1C48-99FB-EA749FFA6C3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77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6890" y="310369"/>
            <a:ext cx="6194777" cy="8556192"/>
          </a:xfrm>
          <a:prstGeom prst="rect">
            <a:avLst/>
          </a:prstGeom>
          <a:ln w="3810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100" b="1" dirty="0"/>
              <a:t>ANEXO </a:t>
            </a:r>
            <a:r>
              <a:rPr lang="es-ES" sz="1100" b="1" dirty="0" smtClean="0"/>
              <a:t>1: </a:t>
            </a:r>
            <a:r>
              <a:rPr lang="es-ES" sz="1100" b="1" dirty="0"/>
              <a:t>propuesta de proforma similar al protocolo que usa el CAP y el Royal </a:t>
            </a:r>
            <a:r>
              <a:rPr lang="es-ES" sz="1100" b="1" dirty="0" err="1"/>
              <a:t>College</a:t>
            </a:r>
            <a:r>
              <a:rPr lang="es-ES" sz="1100" b="1" dirty="0"/>
              <a:t> of </a:t>
            </a:r>
            <a:r>
              <a:rPr lang="es-ES" sz="1100" b="1" dirty="0" err="1"/>
              <a:t>Pathologist</a:t>
            </a:r>
            <a:r>
              <a:rPr lang="es-ES" sz="1100" b="1" dirty="0"/>
              <a:t> para el informe patológico de los tumores </a:t>
            </a:r>
            <a:r>
              <a:rPr lang="es-ES" sz="1100" b="1" dirty="0" smtClean="0"/>
              <a:t>óseos. </a:t>
            </a:r>
            <a:endParaRPr lang="es-ES" sz="1100" dirty="0"/>
          </a:p>
          <a:p>
            <a:r>
              <a:rPr lang="es-ES" sz="1100" dirty="0"/>
              <a:t>Nombre:.............................. Apellidos: .............................................Edad:……… Fecha </a:t>
            </a:r>
            <a:r>
              <a:rPr lang="es-ES" sz="1100" dirty="0" err="1"/>
              <a:t>nac</a:t>
            </a:r>
            <a:r>
              <a:rPr lang="es-ES" sz="1100" dirty="0"/>
              <a:t>…………………. Sexo: ............. Historia Clínica…………..Patólogo responsable:........................... Médico solicitante: ……….……………..  Fecha de recepción:........................... Fecha del informe:………………………… Nº del informe AP:............................... </a:t>
            </a:r>
            <a:endParaRPr lang="es-ES" sz="1100" dirty="0" smtClean="0"/>
          </a:p>
          <a:p>
            <a:endParaRPr lang="es-ES" sz="1100" dirty="0"/>
          </a:p>
          <a:p>
            <a:r>
              <a:rPr lang="es-ES" sz="1100" b="1" u="sng" dirty="0"/>
              <a:t>INFORMACIÓN CLÍNICA Y </a:t>
            </a:r>
            <a:r>
              <a:rPr lang="es-ES" sz="1100" b="1" u="sng" dirty="0" smtClean="0"/>
              <a:t>RADIOLÓGICA</a:t>
            </a:r>
          </a:p>
          <a:p>
            <a:endParaRPr lang="es-ES" sz="1100" dirty="0"/>
          </a:p>
          <a:p>
            <a:r>
              <a:rPr lang="es-ES" sz="1100" b="1" dirty="0"/>
              <a:t>Tipo de muestra remitida</a:t>
            </a:r>
            <a:r>
              <a:rPr lang="es-ES" sz="1100" dirty="0"/>
              <a:t>: biopsia cilíndrica □ </a:t>
            </a:r>
            <a:r>
              <a:rPr lang="es-ES" sz="1100" dirty="0" err="1"/>
              <a:t>curetaje</a:t>
            </a:r>
            <a:r>
              <a:rPr lang="es-ES" sz="1100" dirty="0"/>
              <a:t>/legrado □ biopsia quirúrgica abierta □ Escisión local simple □ resección segmentaria o en bloque □ amputación/desarticulación □</a:t>
            </a:r>
          </a:p>
          <a:p>
            <a:r>
              <a:rPr lang="es-ES" sz="1100" b="1" dirty="0"/>
              <a:t>Dimensiones de la muestra (tres medidas en mm):</a:t>
            </a:r>
            <a:r>
              <a:rPr lang="es-ES" sz="1100" dirty="0"/>
              <a:t> ...........................  </a:t>
            </a:r>
          </a:p>
          <a:p>
            <a:r>
              <a:rPr lang="es-ES" sz="1100" b="1" dirty="0"/>
              <a:t>Localización anatómica:</a:t>
            </a:r>
            <a:r>
              <a:rPr lang="es-ES" sz="1100" dirty="0"/>
              <a:t>................................................... </a:t>
            </a:r>
          </a:p>
          <a:p>
            <a:r>
              <a:rPr lang="es-ES" sz="1100" b="1" dirty="0"/>
              <a:t>Localización del tumor en el hueso:</a:t>
            </a:r>
            <a:r>
              <a:rPr lang="es-ES" sz="1100" dirty="0"/>
              <a:t> </a:t>
            </a:r>
            <a:r>
              <a:rPr lang="es-ES" sz="1100" dirty="0" err="1"/>
              <a:t>Epifisis</a:t>
            </a:r>
            <a:r>
              <a:rPr lang="es-ES" sz="1100" dirty="0"/>
              <a:t>/apófisis □ </a:t>
            </a:r>
            <a:r>
              <a:rPr lang="es-ES" sz="1100" dirty="0" err="1"/>
              <a:t>Metáfisis</a:t>
            </a:r>
            <a:r>
              <a:rPr lang="es-ES" sz="1100" dirty="0"/>
              <a:t>  □ Diáfisis □ Cortical □ Médula □  </a:t>
            </a:r>
            <a:r>
              <a:rPr lang="es-ES" sz="1100" dirty="0" err="1"/>
              <a:t>Yuxtacortical</a:t>
            </a:r>
            <a:r>
              <a:rPr lang="es-ES" sz="1100" dirty="0"/>
              <a:t> □ Extra-óseo (partes blandas) □ Espacio articular □ No definido □ otros………………………</a:t>
            </a:r>
          </a:p>
          <a:p>
            <a:r>
              <a:rPr lang="es-ES" sz="1100" b="1" dirty="0"/>
              <a:t>Lateralidad: </a:t>
            </a:r>
            <a:r>
              <a:rPr lang="es-ES" sz="1100" dirty="0"/>
              <a:t>izquierdo □ derecho □ línea media □ desconocido □ </a:t>
            </a:r>
            <a:endParaRPr lang="es-ES" sz="1100" dirty="0" smtClean="0"/>
          </a:p>
          <a:p>
            <a:endParaRPr lang="es-ES" sz="1100" dirty="0"/>
          </a:p>
          <a:p>
            <a:r>
              <a:rPr lang="es-ES" sz="1100" b="1" u="sng" dirty="0"/>
              <a:t>INFORMACIÓN PATOLÓGICA </a:t>
            </a:r>
            <a:endParaRPr lang="es-ES" sz="1100" dirty="0"/>
          </a:p>
          <a:p>
            <a:r>
              <a:rPr lang="es-ES" sz="1100" b="1" dirty="0"/>
              <a:t>Tamaño del tumor (tres dimensiones en mm):</a:t>
            </a:r>
            <a:r>
              <a:rPr lang="es-ES" sz="1100" dirty="0"/>
              <a:t>.............................................. </a:t>
            </a:r>
          </a:p>
          <a:p>
            <a:r>
              <a:rPr lang="es-ES" sz="1100" b="1" dirty="0"/>
              <a:t>Diagnóstico histológico (tipo y subtipo)</a:t>
            </a:r>
            <a:r>
              <a:rPr lang="es-ES" sz="1100" dirty="0"/>
              <a:t> ......................................................</a:t>
            </a:r>
            <a:r>
              <a:rPr lang="es-ES" sz="1100" dirty="0" smtClean="0"/>
              <a:t>.</a:t>
            </a:r>
          </a:p>
          <a:p>
            <a:endParaRPr lang="es-ES" sz="1100" dirty="0"/>
          </a:p>
          <a:p>
            <a:r>
              <a:rPr lang="es-ES" sz="1100" b="1" dirty="0"/>
              <a:t>Grado histológico:</a:t>
            </a:r>
            <a:r>
              <a:rPr lang="es-ES" sz="1100" dirty="0"/>
              <a:t> grado I □ grado II □ grado III □ </a:t>
            </a:r>
          </a:p>
          <a:p>
            <a:r>
              <a:rPr lang="es-ES" sz="1100" b="1" dirty="0"/>
              <a:t>Necrosis tumoral (macroscópica y/o microscópica):</a:t>
            </a:r>
            <a:r>
              <a:rPr lang="es-ES" sz="1100" dirty="0"/>
              <a:t> .........% </a:t>
            </a:r>
          </a:p>
          <a:p>
            <a:r>
              <a:rPr lang="es-ES" sz="1100" b="1" dirty="0"/>
              <a:t>Extensión local del tumor (solo para tumores intramedulares):</a:t>
            </a:r>
            <a:r>
              <a:rPr lang="es-ES" sz="1100" dirty="0"/>
              <a:t> </a:t>
            </a:r>
            <a:r>
              <a:rPr lang="es-ES" sz="1100" dirty="0" err="1"/>
              <a:t>Intracompartamental</a:t>
            </a:r>
            <a:r>
              <a:rPr lang="es-ES" sz="1100" dirty="0"/>
              <a:t> □                   </a:t>
            </a:r>
            <a:r>
              <a:rPr lang="es-ES" sz="1100" dirty="0" err="1"/>
              <a:t>Extracompartamental</a:t>
            </a:r>
            <a:r>
              <a:rPr lang="es-ES" sz="1100" dirty="0"/>
              <a:t> □ </a:t>
            </a:r>
          </a:p>
          <a:p>
            <a:r>
              <a:rPr lang="es-ES" sz="1100" dirty="0"/>
              <a:t>Si es </a:t>
            </a:r>
            <a:r>
              <a:rPr lang="es-ES" sz="1100" dirty="0" err="1"/>
              <a:t>extracompartamental</a:t>
            </a:r>
            <a:r>
              <a:rPr lang="es-ES" sz="1100" dirty="0"/>
              <a:t>: articulaciones □ partes blandas extra-óseas □ </a:t>
            </a:r>
            <a:endParaRPr lang="es-ES" sz="1100" dirty="0" smtClean="0"/>
          </a:p>
          <a:p>
            <a:endParaRPr lang="es-ES" sz="1100" dirty="0"/>
          </a:p>
          <a:p>
            <a:r>
              <a:rPr lang="es-ES" sz="1100" b="1" dirty="0"/>
              <a:t>Márgenes de resección quirúrgicos: </a:t>
            </a:r>
            <a:r>
              <a:rPr lang="es-ES" sz="1100" dirty="0"/>
              <a:t>libres □   infiltrados</a:t>
            </a:r>
            <a:r>
              <a:rPr lang="es-ES" sz="1100" b="1" dirty="0"/>
              <a:t> </a:t>
            </a:r>
            <a:r>
              <a:rPr lang="es-ES" sz="1100" dirty="0"/>
              <a:t>□                especificar…………….</a:t>
            </a:r>
          </a:p>
          <a:p>
            <a:r>
              <a:rPr lang="es-ES" sz="1100" b="1" dirty="0"/>
              <a:t>Distancia al margen más cercano:</a:t>
            </a:r>
            <a:r>
              <a:rPr lang="es-ES" sz="1100" dirty="0"/>
              <a:t> ................</a:t>
            </a:r>
            <a:r>
              <a:rPr lang="es-ES" sz="1100" dirty="0" smtClean="0"/>
              <a:t>mm</a:t>
            </a:r>
            <a:endParaRPr lang="es-ES" sz="1100" dirty="0"/>
          </a:p>
          <a:p>
            <a:r>
              <a:rPr lang="es-ES" sz="1100" b="1" dirty="0"/>
              <a:t>Tipo de tejido en el margen más cercano de resección de partes blandas:</a:t>
            </a:r>
            <a:r>
              <a:rPr lang="es-ES" sz="1100" dirty="0"/>
              <a:t> Músculo □ Grasa □ Tejido fibroso □ Tumor □ otro □  especificar………………..</a:t>
            </a:r>
          </a:p>
          <a:p>
            <a:r>
              <a:rPr lang="es-ES" sz="1100" b="1" dirty="0"/>
              <a:t>Se confirmó el diagnóstico histológico con algún estudio de biología molecular: </a:t>
            </a:r>
            <a:r>
              <a:rPr lang="es-ES" sz="1100" dirty="0"/>
              <a:t> Si, confirmado □    No confirmado  □   Estudio no realizado  □ </a:t>
            </a:r>
          </a:p>
          <a:p>
            <a:r>
              <a:rPr lang="es-ES" sz="1100" b="1" dirty="0"/>
              <a:t>Resultados del estudio IHQ y/o de Biología Molecular:</a:t>
            </a:r>
            <a:r>
              <a:rPr lang="es-ES" sz="1100" dirty="0"/>
              <a:t> ........................................... </a:t>
            </a:r>
          </a:p>
          <a:p>
            <a:r>
              <a:rPr lang="es-ES" sz="1100" b="1" dirty="0"/>
              <a:t>Tratamiento preoperatorio</a:t>
            </a:r>
            <a:r>
              <a:rPr lang="es-ES" sz="1100" dirty="0"/>
              <a:t>: si □        no □               especificar…………………..</a:t>
            </a:r>
          </a:p>
          <a:p>
            <a:r>
              <a:rPr lang="es-ES" sz="1100" b="1" dirty="0"/>
              <a:t>Necrosis tumoral en respuesta al tratamiento  pre-operatorio:</a:t>
            </a:r>
            <a:r>
              <a:rPr lang="es-ES" sz="1100" dirty="0"/>
              <a:t> .........% </a:t>
            </a:r>
          </a:p>
          <a:p>
            <a:r>
              <a:rPr lang="es-ES" sz="1100" b="1" dirty="0"/>
              <a:t>Clasificación TNM (opcional):</a:t>
            </a:r>
            <a:r>
              <a:rPr lang="es-ES" sz="1100" dirty="0"/>
              <a:t>     </a:t>
            </a:r>
            <a:r>
              <a:rPr lang="es-ES" sz="1100" dirty="0" err="1"/>
              <a:t>pT</a:t>
            </a:r>
            <a:r>
              <a:rPr lang="es-ES" sz="1100" dirty="0"/>
              <a:t>…            </a:t>
            </a:r>
            <a:r>
              <a:rPr lang="es-ES" sz="1100" dirty="0" err="1"/>
              <a:t>pN</a:t>
            </a:r>
            <a:r>
              <a:rPr lang="es-ES" sz="1100" dirty="0"/>
              <a:t>……      </a:t>
            </a:r>
            <a:r>
              <a:rPr lang="es-ES" sz="1100" dirty="0" err="1"/>
              <a:t>pM</a:t>
            </a:r>
            <a:r>
              <a:rPr lang="es-ES" sz="1100" dirty="0"/>
              <a:t>……</a:t>
            </a:r>
          </a:p>
          <a:p>
            <a:r>
              <a:rPr lang="es-ES" sz="1100" b="1" dirty="0"/>
              <a:t>Número de ganglios </a:t>
            </a:r>
            <a:r>
              <a:rPr lang="es-ES" sz="1100" b="1" dirty="0" err="1"/>
              <a:t>metastásicos</a:t>
            </a:r>
            <a:r>
              <a:rPr lang="es-ES" sz="1100" b="1" dirty="0"/>
              <a:t>: </a:t>
            </a:r>
            <a:r>
              <a:rPr lang="es-ES" sz="1100" dirty="0"/>
              <a:t>     </a:t>
            </a:r>
            <a:r>
              <a:rPr lang="es-ES" sz="1100" b="1" dirty="0"/>
              <a:t>Número de ganglios examinados:</a:t>
            </a:r>
            <a:endParaRPr lang="es-ES" sz="1100" dirty="0"/>
          </a:p>
          <a:p>
            <a:r>
              <a:rPr lang="es-ES" sz="1100" b="1" dirty="0"/>
              <a:t>Comentarios adicionales (opcional): </a:t>
            </a:r>
            <a:endParaRPr lang="es-ES" sz="1100" b="1" dirty="0" smtClean="0"/>
          </a:p>
          <a:p>
            <a:endParaRPr lang="es-ES" sz="1100" dirty="0"/>
          </a:p>
          <a:p>
            <a:r>
              <a:rPr lang="es-ES" sz="1100" b="1" dirty="0"/>
              <a:t> </a:t>
            </a:r>
            <a:endParaRPr lang="es-ES" sz="1100" dirty="0"/>
          </a:p>
          <a:p>
            <a:r>
              <a:rPr lang="es-ES" sz="1100" b="1" dirty="0"/>
              <a:t> </a:t>
            </a:r>
            <a:endParaRPr lang="es-ES" sz="1100" dirty="0"/>
          </a:p>
          <a:p>
            <a:r>
              <a:rPr lang="es-ES" sz="1100" b="1" dirty="0"/>
              <a:t>Patólogo responsable </a:t>
            </a:r>
            <a:r>
              <a:rPr lang="es-ES" sz="1100" dirty="0"/>
              <a:t>……………………………..        </a:t>
            </a:r>
            <a:r>
              <a:rPr lang="es-ES" sz="1100" b="1" dirty="0"/>
              <a:t>Fecha: </a:t>
            </a:r>
            <a:r>
              <a:rPr lang="es-ES" sz="1100" dirty="0"/>
              <a:t>…………</a:t>
            </a:r>
          </a:p>
          <a:p>
            <a:r>
              <a:rPr lang="es-ES" sz="1100" b="1" dirty="0"/>
              <a:t> 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275112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853</Words>
  <Application>Microsoft Macintosh PowerPoint</Application>
  <PresentationFormat>Presentación en pantalla 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ISIDRO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Isidro Machado Puerto</dc:creator>
  <cp:lastModifiedBy>Isidro Machado Puerto</cp:lastModifiedBy>
  <cp:revision>4</cp:revision>
  <dcterms:created xsi:type="dcterms:W3CDTF">2016-04-23T16:48:58Z</dcterms:created>
  <dcterms:modified xsi:type="dcterms:W3CDTF">2016-06-22T10:28:32Z</dcterms:modified>
</cp:coreProperties>
</file>