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912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/>
              <a:t>Feu clic aquí per editar l'estil de subtítols del patró.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792558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1242409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265387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4086109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43813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60248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1712060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398165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1940213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1255878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2106296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9530B-88CB-4388-9235-E4593C15ECBB}" type="datetimeFigureOut">
              <a:rPr lang="ca-ES" smtClean="0"/>
              <a:pPr/>
              <a:t>4/3/2018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AC8D5-B9F8-4C62-B40E-B1C6C897E030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153080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6513" y="688975"/>
            <a:ext cx="9285288" cy="5967413"/>
            <a:chOff x="23" y="434"/>
            <a:chExt cx="5849" cy="375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60" y="488"/>
              <a:ext cx="5628" cy="3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5762" y="396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23" y="486"/>
              <a:ext cx="5724" cy="35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23" y="713"/>
              <a:ext cx="5724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101" y="610"/>
              <a:ext cx="85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Study or Subgroup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833" y="5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101" y="723"/>
              <a:ext cx="44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Apixaban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464" y="654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101" y="859"/>
              <a:ext cx="5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Larsen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</a:t>
              </a:r>
              <a:r>
                <a:rPr lang="ca-ES" sz="1000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52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101" y="972"/>
              <a:ext cx="5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Nielsen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53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01" y="1064"/>
              <a:ext cx="6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Subtotal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 (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765" y="9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101" y="1200"/>
              <a:ext cx="255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Heterogeneity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</a:t>
              </a:r>
              <a:r>
                <a:rPr kumimoji="0" lang="ca-E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Tau²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0.01; </a:t>
              </a:r>
              <a:r>
                <a:rPr lang="ca-ES" sz="100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chi-square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1.71, </a:t>
              </a:r>
              <a:r>
                <a:rPr kumimoji="0" lang="ca-E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df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1 (</a:t>
              </a:r>
              <a:r>
                <a:rPr kumimoji="0" lang="ca-ES" sz="1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.19</a:t>
              </a:r>
              <a:r>
                <a:rPr lang="ca-ES" sz="1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); </a:t>
              </a:r>
              <a:r>
                <a:rPr lang="ca-ES" sz="1000" i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ca-ES" sz="100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²</a:t>
              </a:r>
              <a:r>
                <a:rPr lang="ca-ES" sz="1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= 42%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483" y="112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101" y="1313"/>
              <a:ext cx="146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overall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effect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Z = 1.23 (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22)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1578" y="124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101" y="1517"/>
              <a:ext cx="509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Dabigatran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522" y="1448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101" y="1653"/>
              <a:ext cx="5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Larsen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52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101" y="1766"/>
              <a:ext cx="5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Nielsen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53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101" y="1858"/>
              <a:ext cx="6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Subtotal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 (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765" y="17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2"/>
            <p:cNvSpPr>
              <a:spLocks noChangeArrowheads="1"/>
            </p:cNvSpPr>
            <p:nvPr/>
          </p:nvSpPr>
          <p:spPr bwMode="auto">
            <a:xfrm>
              <a:off x="101" y="1994"/>
              <a:ext cx="250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Heterogeneity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Tau² = 0.00; </a:t>
              </a:r>
              <a:r>
                <a:rPr lang="ca-ES" sz="1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chi-</a:t>
              </a:r>
              <a:r>
                <a:rPr lang="ca-ES" sz="100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square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0.05,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df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1 (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83); 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² = 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" name="Rectangle 33"/>
            <p:cNvSpPr>
              <a:spLocks noChangeArrowheads="1"/>
            </p:cNvSpPr>
            <p:nvPr/>
          </p:nvSpPr>
          <p:spPr bwMode="auto">
            <a:xfrm>
              <a:off x="2437" y="1923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5" name="Rectangle 34"/>
            <p:cNvSpPr>
              <a:spLocks noChangeArrowheads="1"/>
            </p:cNvSpPr>
            <p:nvPr/>
          </p:nvSpPr>
          <p:spPr bwMode="auto">
            <a:xfrm>
              <a:off x="101" y="2107"/>
              <a:ext cx="146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overall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effect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Z = 0.68 (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7" name="Rectangle 35"/>
            <p:cNvSpPr>
              <a:spLocks noChangeArrowheads="1"/>
            </p:cNvSpPr>
            <p:nvPr/>
          </p:nvSpPr>
          <p:spPr bwMode="auto">
            <a:xfrm>
              <a:off x="1578" y="2036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Rectangle 36"/>
            <p:cNvSpPr>
              <a:spLocks noChangeArrowheads="1"/>
            </p:cNvSpPr>
            <p:nvPr/>
          </p:nvSpPr>
          <p:spPr bwMode="auto">
            <a:xfrm>
              <a:off x="101" y="2311"/>
              <a:ext cx="577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Rivaroxaban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37"/>
            <p:cNvSpPr>
              <a:spLocks noChangeArrowheads="1"/>
            </p:cNvSpPr>
            <p:nvPr/>
          </p:nvSpPr>
          <p:spPr bwMode="auto">
            <a:xfrm>
              <a:off x="585" y="224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38"/>
            <p:cNvSpPr>
              <a:spLocks noChangeArrowheads="1"/>
            </p:cNvSpPr>
            <p:nvPr/>
          </p:nvSpPr>
          <p:spPr bwMode="auto">
            <a:xfrm>
              <a:off x="101" y="2447"/>
              <a:ext cx="5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Larsen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52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40"/>
            <p:cNvSpPr>
              <a:spLocks noChangeArrowheads="1"/>
            </p:cNvSpPr>
            <p:nvPr/>
          </p:nvSpPr>
          <p:spPr bwMode="auto">
            <a:xfrm>
              <a:off x="101" y="2560"/>
              <a:ext cx="12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Ni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41"/>
            <p:cNvSpPr>
              <a:spLocks noChangeArrowheads="1"/>
            </p:cNvSpPr>
            <p:nvPr/>
          </p:nvSpPr>
          <p:spPr bwMode="auto">
            <a:xfrm>
              <a:off x="178" y="2560"/>
              <a:ext cx="44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elsen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53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Rectangle 43"/>
            <p:cNvSpPr>
              <a:spLocks noChangeArrowheads="1"/>
            </p:cNvSpPr>
            <p:nvPr/>
          </p:nvSpPr>
          <p:spPr bwMode="auto">
            <a:xfrm>
              <a:off x="101" y="2652"/>
              <a:ext cx="6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Subtotal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 (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Rectangle 44"/>
            <p:cNvSpPr>
              <a:spLocks noChangeArrowheads="1"/>
            </p:cNvSpPr>
            <p:nvPr/>
          </p:nvSpPr>
          <p:spPr bwMode="auto">
            <a:xfrm>
              <a:off x="765" y="2583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Rectangle 45"/>
            <p:cNvSpPr>
              <a:spLocks noChangeArrowheads="1"/>
            </p:cNvSpPr>
            <p:nvPr/>
          </p:nvSpPr>
          <p:spPr bwMode="auto">
            <a:xfrm>
              <a:off x="101" y="2788"/>
              <a:ext cx="250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Heterogeneity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Tau² = 0.00; </a:t>
              </a:r>
              <a:r>
                <a:rPr lang="ca-ES" sz="1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chi-</a:t>
              </a:r>
              <a:r>
                <a:rPr lang="ca-ES" sz="100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square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0.41,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df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1 (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52); 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² = 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46"/>
            <p:cNvSpPr>
              <a:spLocks noChangeArrowheads="1"/>
            </p:cNvSpPr>
            <p:nvPr/>
          </p:nvSpPr>
          <p:spPr bwMode="auto">
            <a:xfrm>
              <a:off x="2437" y="2717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Rectangle 47"/>
            <p:cNvSpPr>
              <a:spLocks noChangeArrowheads="1"/>
            </p:cNvSpPr>
            <p:nvPr/>
          </p:nvSpPr>
          <p:spPr bwMode="auto">
            <a:xfrm>
              <a:off x="101" y="2901"/>
              <a:ext cx="146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overall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effect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Z = 2.24 (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03)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Rectangle 48"/>
            <p:cNvSpPr>
              <a:spLocks noChangeArrowheads="1"/>
            </p:cNvSpPr>
            <p:nvPr/>
          </p:nvSpPr>
          <p:spPr bwMode="auto">
            <a:xfrm>
              <a:off x="1578" y="2830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Rectangle 49"/>
            <p:cNvSpPr>
              <a:spLocks noChangeArrowheads="1"/>
            </p:cNvSpPr>
            <p:nvPr/>
          </p:nvSpPr>
          <p:spPr bwMode="auto">
            <a:xfrm>
              <a:off x="169" y="3447"/>
              <a:ext cx="270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subgroup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differences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</a:t>
              </a:r>
              <a:r>
                <a:rPr lang="ca-ES" sz="1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chi-</a:t>
              </a:r>
              <a:r>
                <a:rPr lang="ca-ES" sz="1000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square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6.91,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df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2 (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03), </a:t>
              </a:r>
              <a:r>
                <a:rPr kumimoji="0" lang="ca-ES" sz="10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² = 71.0%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50"/>
            <p:cNvSpPr>
              <a:spLocks noChangeArrowheads="1"/>
            </p:cNvSpPr>
            <p:nvPr/>
          </p:nvSpPr>
          <p:spPr bwMode="auto">
            <a:xfrm>
              <a:off x="2706" y="3376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51"/>
            <p:cNvSpPr>
              <a:spLocks noChangeArrowheads="1"/>
            </p:cNvSpPr>
            <p:nvPr/>
          </p:nvSpPr>
          <p:spPr bwMode="auto">
            <a:xfrm>
              <a:off x="1335" y="610"/>
              <a:ext cx="364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log[HR]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52"/>
            <p:cNvSpPr>
              <a:spLocks noChangeArrowheads="1"/>
            </p:cNvSpPr>
            <p:nvPr/>
          </p:nvSpPr>
          <p:spPr bwMode="auto">
            <a:xfrm>
              <a:off x="1628" y="5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53"/>
            <p:cNvSpPr>
              <a:spLocks noChangeArrowheads="1"/>
            </p:cNvSpPr>
            <p:nvPr/>
          </p:nvSpPr>
          <p:spPr bwMode="auto">
            <a:xfrm>
              <a:off x="1392" y="859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0.029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Rectangle 54"/>
            <p:cNvSpPr>
              <a:spLocks noChangeArrowheads="1"/>
            </p:cNvSpPr>
            <p:nvPr/>
          </p:nvSpPr>
          <p:spPr bwMode="auto">
            <a:xfrm>
              <a:off x="1594" y="788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55"/>
            <p:cNvSpPr>
              <a:spLocks noChangeArrowheads="1"/>
            </p:cNvSpPr>
            <p:nvPr/>
          </p:nvSpPr>
          <p:spPr bwMode="auto">
            <a:xfrm>
              <a:off x="1371" y="972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0.199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8" name="Rectangle 56"/>
            <p:cNvSpPr>
              <a:spLocks noChangeArrowheads="1"/>
            </p:cNvSpPr>
            <p:nvPr/>
          </p:nvSpPr>
          <p:spPr bwMode="auto">
            <a:xfrm>
              <a:off x="1573" y="90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Rectangle 57"/>
            <p:cNvSpPr>
              <a:spLocks noChangeArrowheads="1"/>
            </p:cNvSpPr>
            <p:nvPr/>
          </p:nvSpPr>
          <p:spPr bwMode="auto">
            <a:xfrm>
              <a:off x="1392" y="1653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0.058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58"/>
            <p:cNvSpPr>
              <a:spLocks noChangeArrowheads="1"/>
            </p:cNvSpPr>
            <p:nvPr/>
          </p:nvSpPr>
          <p:spPr bwMode="auto">
            <a:xfrm>
              <a:off x="1594" y="158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59"/>
            <p:cNvSpPr>
              <a:spLocks noChangeArrowheads="1"/>
            </p:cNvSpPr>
            <p:nvPr/>
          </p:nvSpPr>
          <p:spPr bwMode="auto">
            <a:xfrm>
              <a:off x="1392" y="1766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0.029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60"/>
            <p:cNvSpPr>
              <a:spLocks noChangeArrowheads="1"/>
            </p:cNvSpPr>
            <p:nvPr/>
          </p:nvSpPr>
          <p:spPr bwMode="auto">
            <a:xfrm>
              <a:off x="1594" y="16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Rectangle 61"/>
            <p:cNvSpPr>
              <a:spLocks noChangeArrowheads="1"/>
            </p:cNvSpPr>
            <p:nvPr/>
          </p:nvSpPr>
          <p:spPr bwMode="auto">
            <a:xfrm>
              <a:off x="1463" y="2447"/>
              <a:ext cx="68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Rectangle 62"/>
            <p:cNvSpPr>
              <a:spLocks noChangeArrowheads="1"/>
            </p:cNvSpPr>
            <p:nvPr/>
          </p:nvSpPr>
          <p:spPr bwMode="auto">
            <a:xfrm>
              <a:off x="1490" y="2447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0.174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Rectangle 63"/>
            <p:cNvSpPr>
              <a:spLocks noChangeArrowheads="1"/>
            </p:cNvSpPr>
            <p:nvPr/>
          </p:nvSpPr>
          <p:spPr bwMode="auto">
            <a:xfrm>
              <a:off x="1692" y="2376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6" name="Rectangle 64"/>
            <p:cNvSpPr>
              <a:spLocks noChangeArrowheads="1"/>
            </p:cNvSpPr>
            <p:nvPr/>
          </p:nvSpPr>
          <p:spPr bwMode="auto">
            <a:xfrm>
              <a:off x="1463" y="2560"/>
              <a:ext cx="68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7" name="Rectangle 65"/>
            <p:cNvSpPr>
              <a:spLocks noChangeArrowheads="1"/>
            </p:cNvSpPr>
            <p:nvPr/>
          </p:nvSpPr>
          <p:spPr bwMode="auto">
            <a:xfrm>
              <a:off x="1490" y="2560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0.083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Rectangle 66"/>
            <p:cNvSpPr>
              <a:spLocks noChangeArrowheads="1"/>
            </p:cNvSpPr>
            <p:nvPr/>
          </p:nvSpPr>
          <p:spPr bwMode="auto">
            <a:xfrm>
              <a:off x="1692" y="24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9" name="Rectangle 67"/>
            <p:cNvSpPr>
              <a:spLocks noChangeArrowheads="1"/>
            </p:cNvSpPr>
            <p:nvPr/>
          </p:nvSpPr>
          <p:spPr bwMode="auto">
            <a:xfrm>
              <a:off x="2012" y="610"/>
              <a:ext cx="162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SE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68"/>
            <p:cNvSpPr>
              <a:spLocks noChangeArrowheads="1"/>
            </p:cNvSpPr>
            <p:nvPr/>
          </p:nvSpPr>
          <p:spPr bwMode="auto">
            <a:xfrm>
              <a:off x="2121" y="5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69"/>
            <p:cNvSpPr>
              <a:spLocks noChangeArrowheads="1"/>
            </p:cNvSpPr>
            <p:nvPr/>
          </p:nvSpPr>
          <p:spPr bwMode="auto">
            <a:xfrm>
              <a:off x="1990" y="859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0.08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2" name="Rectangle 70"/>
            <p:cNvSpPr>
              <a:spLocks noChangeArrowheads="1"/>
            </p:cNvSpPr>
            <p:nvPr/>
          </p:nvSpPr>
          <p:spPr bwMode="auto">
            <a:xfrm>
              <a:off x="2147" y="788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71"/>
            <p:cNvSpPr>
              <a:spLocks noChangeArrowheads="1"/>
            </p:cNvSpPr>
            <p:nvPr/>
          </p:nvSpPr>
          <p:spPr bwMode="auto">
            <a:xfrm>
              <a:off x="1993" y="972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0.10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72"/>
            <p:cNvSpPr>
              <a:spLocks noChangeArrowheads="1"/>
            </p:cNvSpPr>
            <p:nvPr/>
          </p:nvSpPr>
          <p:spPr bwMode="auto">
            <a:xfrm>
              <a:off x="2150" y="90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Rectangle 73"/>
            <p:cNvSpPr>
              <a:spLocks noChangeArrowheads="1"/>
            </p:cNvSpPr>
            <p:nvPr/>
          </p:nvSpPr>
          <p:spPr bwMode="auto">
            <a:xfrm>
              <a:off x="1919" y="1653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0.12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Rectangle 74"/>
            <p:cNvSpPr>
              <a:spLocks noChangeArrowheads="1"/>
            </p:cNvSpPr>
            <p:nvPr/>
          </p:nvSpPr>
          <p:spPr bwMode="auto">
            <a:xfrm>
              <a:off x="2075" y="158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Rectangle 75"/>
            <p:cNvSpPr>
              <a:spLocks noChangeArrowheads="1"/>
            </p:cNvSpPr>
            <p:nvPr/>
          </p:nvSpPr>
          <p:spPr bwMode="auto">
            <a:xfrm>
              <a:off x="1919" y="1766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0.06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6"/>
            <p:cNvSpPr>
              <a:spLocks noChangeArrowheads="1"/>
            </p:cNvSpPr>
            <p:nvPr/>
          </p:nvSpPr>
          <p:spPr bwMode="auto">
            <a:xfrm>
              <a:off x="2075" y="16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7"/>
            <p:cNvSpPr>
              <a:spLocks noChangeArrowheads="1"/>
            </p:cNvSpPr>
            <p:nvPr/>
          </p:nvSpPr>
          <p:spPr bwMode="auto">
            <a:xfrm>
              <a:off x="1943" y="2447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0.08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78"/>
            <p:cNvSpPr>
              <a:spLocks noChangeArrowheads="1"/>
            </p:cNvSpPr>
            <p:nvPr/>
          </p:nvSpPr>
          <p:spPr bwMode="auto">
            <a:xfrm>
              <a:off x="2100" y="2376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79"/>
            <p:cNvSpPr>
              <a:spLocks noChangeArrowheads="1"/>
            </p:cNvSpPr>
            <p:nvPr/>
          </p:nvSpPr>
          <p:spPr bwMode="auto">
            <a:xfrm>
              <a:off x="1943" y="2560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0.12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80"/>
            <p:cNvSpPr>
              <a:spLocks noChangeArrowheads="1"/>
            </p:cNvSpPr>
            <p:nvPr/>
          </p:nvSpPr>
          <p:spPr bwMode="auto">
            <a:xfrm>
              <a:off x="2100" y="24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81"/>
            <p:cNvSpPr>
              <a:spLocks noChangeArrowheads="1"/>
            </p:cNvSpPr>
            <p:nvPr/>
          </p:nvSpPr>
          <p:spPr bwMode="auto">
            <a:xfrm>
              <a:off x="2397" y="610"/>
              <a:ext cx="338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Weight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82"/>
            <p:cNvSpPr>
              <a:spLocks noChangeArrowheads="1"/>
            </p:cNvSpPr>
            <p:nvPr/>
          </p:nvSpPr>
          <p:spPr bwMode="auto">
            <a:xfrm>
              <a:off x="2667" y="5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83"/>
            <p:cNvSpPr>
              <a:spLocks noChangeArrowheads="1"/>
            </p:cNvSpPr>
            <p:nvPr/>
          </p:nvSpPr>
          <p:spPr bwMode="auto">
            <a:xfrm>
              <a:off x="2442" y="859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56.7%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Rectangle 84"/>
            <p:cNvSpPr>
              <a:spLocks noChangeArrowheads="1"/>
            </p:cNvSpPr>
            <p:nvPr/>
          </p:nvSpPr>
          <p:spPr bwMode="auto">
            <a:xfrm>
              <a:off x="2672" y="788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Rectangle 85"/>
            <p:cNvSpPr>
              <a:spLocks noChangeArrowheads="1"/>
            </p:cNvSpPr>
            <p:nvPr/>
          </p:nvSpPr>
          <p:spPr bwMode="auto">
            <a:xfrm>
              <a:off x="2442" y="972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43.3%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Rectangle 86"/>
            <p:cNvSpPr>
              <a:spLocks noChangeArrowheads="1"/>
            </p:cNvSpPr>
            <p:nvPr/>
          </p:nvSpPr>
          <p:spPr bwMode="auto">
            <a:xfrm>
              <a:off x="2672" y="90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Rectangle 87"/>
            <p:cNvSpPr>
              <a:spLocks noChangeArrowheads="1"/>
            </p:cNvSpPr>
            <p:nvPr/>
          </p:nvSpPr>
          <p:spPr bwMode="auto">
            <a:xfrm>
              <a:off x="2397" y="1064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Rectangle 88"/>
            <p:cNvSpPr>
              <a:spLocks noChangeArrowheads="1"/>
            </p:cNvSpPr>
            <p:nvPr/>
          </p:nvSpPr>
          <p:spPr bwMode="auto">
            <a:xfrm>
              <a:off x="2672" y="9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Rectangle 89"/>
            <p:cNvSpPr>
              <a:spLocks noChangeArrowheads="1"/>
            </p:cNvSpPr>
            <p:nvPr/>
          </p:nvSpPr>
          <p:spPr bwMode="auto">
            <a:xfrm>
              <a:off x="2442" y="1653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19.1%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Rectangle 90"/>
            <p:cNvSpPr>
              <a:spLocks noChangeArrowheads="1"/>
            </p:cNvSpPr>
            <p:nvPr/>
          </p:nvSpPr>
          <p:spPr bwMode="auto">
            <a:xfrm>
              <a:off x="2672" y="158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Rectangle 91"/>
            <p:cNvSpPr>
              <a:spLocks noChangeArrowheads="1"/>
            </p:cNvSpPr>
            <p:nvPr/>
          </p:nvSpPr>
          <p:spPr bwMode="auto">
            <a:xfrm>
              <a:off x="2442" y="1766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80.9%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Rectangle 92"/>
            <p:cNvSpPr>
              <a:spLocks noChangeArrowheads="1"/>
            </p:cNvSpPr>
            <p:nvPr/>
          </p:nvSpPr>
          <p:spPr bwMode="auto">
            <a:xfrm>
              <a:off x="2672" y="16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Rectangle 93"/>
            <p:cNvSpPr>
              <a:spLocks noChangeArrowheads="1"/>
            </p:cNvSpPr>
            <p:nvPr/>
          </p:nvSpPr>
          <p:spPr bwMode="auto">
            <a:xfrm>
              <a:off x="2397" y="1858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4"/>
            <p:cNvSpPr>
              <a:spLocks noChangeArrowheads="1"/>
            </p:cNvSpPr>
            <p:nvPr/>
          </p:nvSpPr>
          <p:spPr bwMode="auto">
            <a:xfrm>
              <a:off x="2672" y="17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5"/>
            <p:cNvSpPr>
              <a:spLocks noChangeArrowheads="1"/>
            </p:cNvSpPr>
            <p:nvPr/>
          </p:nvSpPr>
          <p:spPr bwMode="auto">
            <a:xfrm>
              <a:off x="2442" y="2447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69.2%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6"/>
            <p:cNvSpPr>
              <a:spLocks noChangeArrowheads="1"/>
            </p:cNvSpPr>
            <p:nvPr/>
          </p:nvSpPr>
          <p:spPr bwMode="auto">
            <a:xfrm>
              <a:off x="2672" y="2376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7"/>
            <p:cNvSpPr>
              <a:spLocks noChangeArrowheads="1"/>
            </p:cNvSpPr>
            <p:nvPr/>
          </p:nvSpPr>
          <p:spPr bwMode="auto">
            <a:xfrm>
              <a:off x="2442" y="2560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30.8%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8"/>
            <p:cNvSpPr>
              <a:spLocks noChangeArrowheads="1"/>
            </p:cNvSpPr>
            <p:nvPr/>
          </p:nvSpPr>
          <p:spPr bwMode="auto">
            <a:xfrm>
              <a:off x="2672" y="24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9"/>
            <p:cNvSpPr>
              <a:spLocks noChangeArrowheads="1"/>
            </p:cNvSpPr>
            <p:nvPr/>
          </p:nvSpPr>
          <p:spPr bwMode="auto">
            <a:xfrm>
              <a:off x="2397" y="2652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100"/>
            <p:cNvSpPr>
              <a:spLocks noChangeArrowheads="1"/>
            </p:cNvSpPr>
            <p:nvPr/>
          </p:nvSpPr>
          <p:spPr bwMode="auto">
            <a:xfrm>
              <a:off x="2672" y="2583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1"/>
            <p:cNvSpPr>
              <a:spLocks noChangeArrowheads="1"/>
            </p:cNvSpPr>
            <p:nvPr/>
          </p:nvSpPr>
          <p:spPr bwMode="auto">
            <a:xfrm>
              <a:off x="2814" y="610"/>
              <a:ext cx="7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IV, </a:t>
              </a: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Random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, 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2"/>
            <p:cNvSpPr>
              <a:spLocks noChangeArrowheads="1"/>
            </p:cNvSpPr>
            <p:nvPr/>
          </p:nvSpPr>
          <p:spPr bwMode="auto">
            <a:xfrm>
              <a:off x="3569" y="5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3"/>
            <p:cNvSpPr>
              <a:spLocks noChangeArrowheads="1"/>
            </p:cNvSpPr>
            <p:nvPr/>
          </p:nvSpPr>
          <p:spPr bwMode="auto">
            <a:xfrm>
              <a:off x="2967" y="859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1.03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0.88-1.21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4"/>
            <p:cNvSpPr>
              <a:spLocks noChangeArrowheads="1"/>
            </p:cNvSpPr>
            <p:nvPr/>
          </p:nvSpPr>
          <p:spPr bwMode="auto">
            <a:xfrm>
              <a:off x="3551" y="788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5"/>
            <p:cNvSpPr>
              <a:spLocks noChangeArrowheads="1"/>
            </p:cNvSpPr>
            <p:nvPr/>
          </p:nvSpPr>
          <p:spPr bwMode="auto">
            <a:xfrm>
              <a:off x="2967" y="972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1.22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1.00-1.49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6"/>
            <p:cNvSpPr>
              <a:spLocks noChangeArrowheads="1"/>
            </p:cNvSpPr>
            <p:nvPr/>
          </p:nvSpPr>
          <p:spPr bwMode="auto">
            <a:xfrm>
              <a:off x="3551" y="90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7"/>
            <p:cNvSpPr>
              <a:spLocks noChangeArrowheads="1"/>
            </p:cNvSpPr>
            <p:nvPr/>
          </p:nvSpPr>
          <p:spPr bwMode="auto">
            <a:xfrm>
              <a:off x="2951" y="1064"/>
              <a:ext cx="5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1.11 [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0.94-1.31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8"/>
            <p:cNvSpPr>
              <a:spLocks noChangeArrowheads="1"/>
            </p:cNvSpPr>
            <p:nvPr/>
          </p:nvSpPr>
          <p:spPr bwMode="auto">
            <a:xfrm>
              <a:off x="3544" y="9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9"/>
            <p:cNvSpPr>
              <a:spLocks noChangeArrowheads="1"/>
            </p:cNvSpPr>
            <p:nvPr/>
          </p:nvSpPr>
          <p:spPr bwMode="auto">
            <a:xfrm>
              <a:off x="2967" y="1653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1.06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0.84-1.34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10"/>
            <p:cNvSpPr>
              <a:spLocks noChangeArrowheads="1"/>
            </p:cNvSpPr>
            <p:nvPr/>
          </p:nvSpPr>
          <p:spPr bwMode="auto">
            <a:xfrm>
              <a:off x="3551" y="1582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1"/>
            <p:cNvSpPr>
              <a:spLocks noChangeArrowheads="1"/>
            </p:cNvSpPr>
            <p:nvPr/>
          </p:nvSpPr>
          <p:spPr bwMode="auto">
            <a:xfrm>
              <a:off x="2967" y="1766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1.03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0.92-1.15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2"/>
            <p:cNvSpPr>
              <a:spLocks noChangeArrowheads="1"/>
            </p:cNvSpPr>
            <p:nvPr/>
          </p:nvSpPr>
          <p:spPr bwMode="auto">
            <a:xfrm>
              <a:off x="3551" y="1695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3"/>
            <p:cNvSpPr>
              <a:spLocks noChangeArrowheads="1"/>
            </p:cNvSpPr>
            <p:nvPr/>
          </p:nvSpPr>
          <p:spPr bwMode="auto">
            <a:xfrm>
              <a:off x="2951" y="1858"/>
              <a:ext cx="31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1.04 [0.9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4"/>
            <p:cNvSpPr>
              <a:spLocks noChangeArrowheads="1"/>
            </p:cNvSpPr>
            <p:nvPr/>
          </p:nvSpPr>
          <p:spPr bwMode="auto">
            <a:xfrm>
              <a:off x="3271" y="1858"/>
              <a:ext cx="2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4-1.15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5"/>
            <p:cNvSpPr>
              <a:spLocks noChangeArrowheads="1"/>
            </p:cNvSpPr>
            <p:nvPr/>
          </p:nvSpPr>
          <p:spPr bwMode="auto">
            <a:xfrm>
              <a:off x="3544" y="17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6"/>
            <p:cNvSpPr>
              <a:spLocks noChangeArrowheads="1"/>
            </p:cNvSpPr>
            <p:nvPr/>
          </p:nvSpPr>
          <p:spPr bwMode="auto">
            <a:xfrm>
              <a:off x="2967" y="2447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0.84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0.72-0.98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7"/>
            <p:cNvSpPr>
              <a:spLocks noChangeArrowheads="1"/>
            </p:cNvSpPr>
            <p:nvPr/>
          </p:nvSpPr>
          <p:spPr bwMode="auto">
            <a:xfrm>
              <a:off x="3551" y="2376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8"/>
            <p:cNvSpPr>
              <a:spLocks noChangeArrowheads="1"/>
            </p:cNvSpPr>
            <p:nvPr/>
          </p:nvSpPr>
          <p:spPr bwMode="auto">
            <a:xfrm>
              <a:off x="2967" y="2560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0.92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0.73-1.16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9"/>
            <p:cNvSpPr>
              <a:spLocks noChangeArrowheads="1"/>
            </p:cNvSpPr>
            <p:nvPr/>
          </p:nvSpPr>
          <p:spPr bwMode="auto">
            <a:xfrm>
              <a:off x="3551" y="248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20"/>
            <p:cNvSpPr>
              <a:spLocks noChangeArrowheads="1"/>
            </p:cNvSpPr>
            <p:nvPr/>
          </p:nvSpPr>
          <p:spPr bwMode="auto">
            <a:xfrm>
              <a:off x="2951" y="2652"/>
              <a:ext cx="5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0.86 [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0.76-0.98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21"/>
            <p:cNvSpPr>
              <a:spLocks noChangeArrowheads="1"/>
            </p:cNvSpPr>
            <p:nvPr/>
          </p:nvSpPr>
          <p:spPr bwMode="auto">
            <a:xfrm>
              <a:off x="3544" y="2583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22"/>
            <p:cNvSpPr>
              <a:spLocks noChangeArrowheads="1"/>
            </p:cNvSpPr>
            <p:nvPr/>
          </p:nvSpPr>
          <p:spPr bwMode="auto">
            <a:xfrm>
              <a:off x="3073" y="503"/>
              <a:ext cx="17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HR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Rectangle 123"/>
            <p:cNvSpPr>
              <a:spLocks noChangeArrowheads="1"/>
            </p:cNvSpPr>
            <p:nvPr/>
          </p:nvSpPr>
          <p:spPr bwMode="auto">
            <a:xfrm>
              <a:off x="3189" y="434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" name="Rectangle 124"/>
            <p:cNvSpPr>
              <a:spLocks noChangeArrowheads="1"/>
            </p:cNvSpPr>
            <p:nvPr/>
          </p:nvSpPr>
          <p:spPr bwMode="auto">
            <a:xfrm>
              <a:off x="4595" y="510"/>
              <a:ext cx="17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HR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" name="Rectangle 125"/>
            <p:cNvSpPr>
              <a:spLocks noChangeArrowheads="1"/>
            </p:cNvSpPr>
            <p:nvPr/>
          </p:nvSpPr>
          <p:spPr bwMode="auto">
            <a:xfrm>
              <a:off x="4711" y="4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8" name="Rectangle 126"/>
            <p:cNvSpPr>
              <a:spLocks noChangeArrowheads="1"/>
            </p:cNvSpPr>
            <p:nvPr/>
          </p:nvSpPr>
          <p:spPr bwMode="auto">
            <a:xfrm>
              <a:off x="4273" y="610"/>
              <a:ext cx="7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IV, </a:t>
              </a: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Random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, 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9" name="Rectangle 127"/>
            <p:cNvSpPr>
              <a:spLocks noChangeArrowheads="1"/>
            </p:cNvSpPr>
            <p:nvPr/>
          </p:nvSpPr>
          <p:spPr bwMode="auto">
            <a:xfrm>
              <a:off x="5028" y="54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0" name="Line 128"/>
            <p:cNvSpPr>
              <a:spLocks noChangeShapeType="1"/>
            </p:cNvSpPr>
            <p:nvPr/>
          </p:nvSpPr>
          <p:spPr bwMode="auto">
            <a:xfrm>
              <a:off x="4682" y="713"/>
              <a:ext cx="0" cy="3008"/>
            </a:xfrm>
            <a:prstGeom prst="line">
              <a:avLst/>
            </a:prstGeom>
            <a:noFill/>
            <a:ln w="8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1" name="Line 129"/>
            <p:cNvSpPr>
              <a:spLocks noChangeShapeType="1"/>
            </p:cNvSpPr>
            <p:nvPr/>
          </p:nvSpPr>
          <p:spPr bwMode="auto">
            <a:xfrm>
              <a:off x="4496" y="883"/>
              <a:ext cx="458" cy="0"/>
            </a:xfrm>
            <a:prstGeom prst="line">
              <a:avLst/>
            </a:prstGeom>
            <a:noFill/>
            <a:ln w="8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2" name="Rectangle 130"/>
            <p:cNvSpPr>
              <a:spLocks noChangeArrowheads="1"/>
            </p:cNvSpPr>
            <p:nvPr/>
          </p:nvSpPr>
          <p:spPr bwMode="auto">
            <a:xfrm>
              <a:off x="4682" y="852"/>
              <a:ext cx="84" cy="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3" name="Rectangle 131"/>
            <p:cNvSpPr>
              <a:spLocks noChangeArrowheads="1"/>
            </p:cNvSpPr>
            <p:nvPr/>
          </p:nvSpPr>
          <p:spPr bwMode="auto">
            <a:xfrm>
              <a:off x="4682" y="852"/>
              <a:ext cx="84" cy="78"/>
            </a:xfrm>
            <a:prstGeom prst="rect">
              <a:avLst/>
            </a:prstGeom>
            <a:noFill/>
            <a:ln w="8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4" name="Line 132"/>
            <p:cNvSpPr>
              <a:spLocks noChangeShapeType="1"/>
            </p:cNvSpPr>
            <p:nvPr/>
          </p:nvSpPr>
          <p:spPr bwMode="auto">
            <a:xfrm>
              <a:off x="4682" y="997"/>
              <a:ext cx="577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5" name="Rectangle 133"/>
            <p:cNvSpPr>
              <a:spLocks noChangeArrowheads="1"/>
            </p:cNvSpPr>
            <p:nvPr/>
          </p:nvSpPr>
          <p:spPr bwMode="auto">
            <a:xfrm>
              <a:off x="4936" y="972"/>
              <a:ext cx="69" cy="6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6" name="Rectangle 134"/>
            <p:cNvSpPr>
              <a:spLocks noChangeArrowheads="1"/>
            </p:cNvSpPr>
            <p:nvPr/>
          </p:nvSpPr>
          <p:spPr bwMode="auto">
            <a:xfrm>
              <a:off x="4936" y="972"/>
              <a:ext cx="69" cy="64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7" name="Freeform 135"/>
            <p:cNvSpPr>
              <a:spLocks/>
            </p:cNvSpPr>
            <p:nvPr/>
          </p:nvSpPr>
          <p:spPr bwMode="auto">
            <a:xfrm>
              <a:off x="4587" y="1060"/>
              <a:ext cx="478" cy="101"/>
            </a:xfrm>
            <a:custGeom>
              <a:avLst/>
              <a:gdLst>
                <a:gd name="T0" fmla="*/ 242 w 478"/>
                <a:gd name="T1" fmla="*/ 101 h 101"/>
                <a:gd name="T2" fmla="*/ 0 w 478"/>
                <a:gd name="T3" fmla="*/ 50 h 101"/>
                <a:gd name="T4" fmla="*/ 242 w 478"/>
                <a:gd name="T5" fmla="*/ 0 h 101"/>
                <a:gd name="T6" fmla="*/ 478 w 478"/>
                <a:gd name="T7" fmla="*/ 50 h 101"/>
                <a:gd name="T8" fmla="*/ 242 w 478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101">
                  <a:moveTo>
                    <a:pt x="242" y="101"/>
                  </a:moveTo>
                  <a:lnTo>
                    <a:pt x="0" y="50"/>
                  </a:lnTo>
                  <a:lnTo>
                    <a:pt x="242" y="0"/>
                  </a:lnTo>
                  <a:lnTo>
                    <a:pt x="478" y="50"/>
                  </a:lnTo>
                  <a:lnTo>
                    <a:pt x="2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8" name="Freeform 136"/>
            <p:cNvSpPr>
              <a:spLocks/>
            </p:cNvSpPr>
            <p:nvPr/>
          </p:nvSpPr>
          <p:spPr bwMode="auto">
            <a:xfrm>
              <a:off x="4587" y="1060"/>
              <a:ext cx="478" cy="101"/>
            </a:xfrm>
            <a:custGeom>
              <a:avLst/>
              <a:gdLst>
                <a:gd name="T0" fmla="*/ 242 w 478"/>
                <a:gd name="T1" fmla="*/ 101 h 101"/>
                <a:gd name="T2" fmla="*/ 0 w 478"/>
                <a:gd name="T3" fmla="*/ 50 h 101"/>
                <a:gd name="T4" fmla="*/ 242 w 478"/>
                <a:gd name="T5" fmla="*/ 0 h 101"/>
                <a:gd name="T6" fmla="*/ 478 w 478"/>
                <a:gd name="T7" fmla="*/ 50 h 101"/>
                <a:gd name="T8" fmla="*/ 242 w 478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101">
                  <a:moveTo>
                    <a:pt x="242" y="101"/>
                  </a:moveTo>
                  <a:lnTo>
                    <a:pt x="0" y="50"/>
                  </a:lnTo>
                  <a:lnTo>
                    <a:pt x="242" y="0"/>
                  </a:lnTo>
                  <a:lnTo>
                    <a:pt x="478" y="50"/>
                  </a:lnTo>
                  <a:lnTo>
                    <a:pt x="242" y="101"/>
                  </a:lnTo>
                  <a:close/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29" name="Line 137"/>
            <p:cNvSpPr>
              <a:spLocks noChangeShapeType="1"/>
            </p:cNvSpPr>
            <p:nvPr/>
          </p:nvSpPr>
          <p:spPr bwMode="auto">
            <a:xfrm>
              <a:off x="4428" y="1677"/>
              <a:ext cx="676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0" name="Rectangle 138"/>
            <p:cNvSpPr>
              <a:spLocks noChangeArrowheads="1"/>
            </p:cNvSpPr>
            <p:nvPr/>
          </p:nvSpPr>
          <p:spPr bwMode="auto">
            <a:xfrm>
              <a:off x="4747" y="1667"/>
              <a:ext cx="39" cy="3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1" name="Rectangle 139"/>
            <p:cNvSpPr>
              <a:spLocks noChangeArrowheads="1"/>
            </p:cNvSpPr>
            <p:nvPr/>
          </p:nvSpPr>
          <p:spPr bwMode="auto">
            <a:xfrm>
              <a:off x="4747" y="1667"/>
              <a:ext cx="39" cy="36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2" name="Line 140"/>
            <p:cNvSpPr>
              <a:spLocks noChangeShapeType="1"/>
            </p:cNvSpPr>
            <p:nvPr/>
          </p:nvSpPr>
          <p:spPr bwMode="auto">
            <a:xfrm>
              <a:off x="4561" y="1792"/>
              <a:ext cx="32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3" name="Rectangle 141"/>
            <p:cNvSpPr>
              <a:spLocks noChangeArrowheads="1"/>
            </p:cNvSpPr>
            <p:nvPr/>
          </p:nvSpPr>
          <p:spPr bwMode="auto">
            <a:xfrm>
              <a:off x="4668" y="1745"/>
              <a:ext cx="114" cy="10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4" name="Rectangle 142"/>
            <p:cNvSpPr>
              <a:spLocks noChangeArrowheads="1"/>
            </p:cNvSpPr>
            <p:nvPr/>
          </p:nvSpPr>
          <p:spPr bwMode="auto">
            <a:xfrm>
              <a:off x="4668" y="1745"/>
              <a:ext cx="114" cy="106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5" name="Freeform 143"/>
            <p:cNvSpPr>
              <a:spLocks/>
            </p:cNvSpPr>
            <p:nvPr/>
          </p:nvSpPr>
          <p:spPr bwMode="auto">
            <a:xfrm>
              <a:off x="4580" y="1855"/>
              <a:ext cx="296" cy="100"/>
            </a:xfrm>
            <a:custGeom>
              <a:avLst/>
              <a:gdLst>
                <a:gd name="T0" fmla="*/ 151 w 296"/>
                <a:gd name="T1" fmla="*/ 100 h 100"/>
                <a:gd name="T2" fmla="*/ 0 w 296"/>
                <a:gd name="T3" fmla="*/ 50 h 100"/>
                <a:gd name="T4" fmla="*/ 151 w 296"/>
                <a:gd name="T5" fmla="*/ 0 h 100"/>
                <a:gd name="T6" fmla="*/ 296 w 296"/>
                <a:gd name="T7" fmla="*/ 50 h 100"/>
                <a:gd name="T8" fmla="*/ 151 w 296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00">
                  <a:moveTo>
                    <a:pt x="151" y="100"/>
                  </a:moveTo>
                  <a:lnTo>
                    <a:pt x="0" y="50"/>
                  </a:lnTo>
                  <a:lnTo>
                    <a:pt x="151" y="0"/>
                  </a:lnTo>
                  <a:lnTo>
                    <a:pt x="296" y="50"/>
                  </a:lnTo>
                  <a:lnTo>
                    <a:pt x="151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6" name="Freeform 144"/>
            <p:cNvSpPr>
              <a:spLocks/>
            </p:cNvSpPr>
            <p:nvPr/>
          </p:nvSpPr>
          <p:spPr bwMode="auto">
            <a:xfrm>
              <a:off x="4580" y="1855"/>
              <a:ext cx="296" cy="100"/>
            </a:xfrm>
            <a:custGeom>
              <a:avLst/>
              <a:gdLst>
                <a:gd name="T0" fmla="*/ 151 w 296"/>
                <a:gd name="T1" fmla="*/ 100 h 100"/>
                <a:gd name="T2" fmla="*/ 0 w 296"/>
                <a:gd name="T3" fmla="*/ 50 h 100"/>
                <a:gd name="T4" fmla="*/ 151 w 296"/>
                <a:gd name="T5" fmla="*/ 0 h 100"/>
                <a:gd name="T6" fmla="*/ 296 w 296"/>
                <a:gd name="T7" fmla="*/ 50 h 100"/>
                <a:gd name="T8" fmla="*/ 151 w 296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00">
                  <a:moveTo>
                    <a:pt x="151" y="100"/>
                  </a:moveTo>
                  <a:lnTo>
                    <a:pt x="0" y="50"/>
                  </a:lnTo>
                  <a:lnTo>
                    <a:pt x="151" y="0"/>
                  </a:lnTo>
                  <a:lnTo>
                    <a:pt x="296" y="50"/>
                  </a:lnTo>
                  <a:lnTo>
                    <a:pt x="151" y="100"/>
                  </a:lnTo>
                  <a:close/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7" name="Line 145"/>
            <p:cNvSpPr>
              <a:spLocks noChangeShapeType="1"/>
            </p:cNvSpPr>
            <p:nvPr/>
          </p:nvSpPr>
          <p:spPr bwMode="auto">
            <a:xfrm>
              <a:off x="4205" y="2471"/>
              <a:ext cx="44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8" name="Rectangle 146"/>
            <p:cNvSpPr>
              <a:spLocks noChangeArrowheads="1"/>
            </p:cNvSpPr>
            <p:nvPr/>
          </p:nvSpPr>
          <p:spPr bwMode="auto">
            <a:xfrm>
              <a:off x="4378" y="2433"/>
              <a:ext cx="100" cy="9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39" name="Rectangle 147"/>
            <p:cNvSpPr>
              <a:spLocks noChangeArrowheads="1"/>
            </p:cNvSpPr>
            <p:nvPr/>
          </p:nvSpPr>
          <p:spPr bwMode="auto">
            <a:xfrm>
              <a:off x="4378" y="2433"/>
              <a:ext cx="100" cy="93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0" name="Line 148"/>
            <p:cNvSpPr>
              <a:spLocks noChangeShapeType="1"/>
            </p:cNvSpPr>
            <p:nvPr/>
          </p:nvSpPr>
          <p:spPr bwMode="auto">
            <a:xfrm>
              <a:off x="4225" y="2586"/>
              <a:ext cx="672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1" name="Rectangle 149"/>
            <p:cNvSpPr>
              <a:spLocks noChangeArrowheads="1"/>
            </p:cNvSpPr>
            <p:nvPr/>
          </p:nvSpPr>
          <p:spPr bwMode="auto">
            <a:xfrm>
              <a:off x="4535" y="2568"/>
              <a:ext cx="52" cy="4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2" name="Rectangle 150"/>
            <p:cNvSpPr>
              <a:spLocks noChangeArrowheads="1"/>
            </p:cNvSpPr>
            <p:nvPr/>
          </p:nvSpPr>
          <p:spPr bwMode="auto">
            <a:xfrm>
              <a:off x="4535" y="2568"/>
              <a:ext cx="52" cy="49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3" name="Freeform 151"/>
            <p:cNvSpPr>
              <a:spLocks/>
            </p:cNvSpPr>
            <p:nvPr/>
          </p:nvSpPr>
          <p:spPr bwMode="auto">
            <a:xfrm>
              <a:off x="4276" y="2649"/>
              <a:ext cx="380" cy="100"/>
            </a:xfrm>
            <a:custGeom>
              <a:avLst/>
              <a:gdLst>
                <a:gd name="T0" fmla="*/ 190 w 380"/>
                <a:gd name="T1" fmla="*/ 100 h 100"/>
                <a:gd name="T2" fmla="*/ 0 w 380"/>
                <a:gd name="T3" fmla="*/ 50 h 100"/>
                <a:gd name="T4" fmla="*/ 190 w 380"/>
                <a:gd name="T5" fmla="*/ 0 h 100"/>
                <a:gd name="T6" fmla="*/ 380 w 380"/>
                <a:gd name="T7" fmla="*/ 50 h 100"/>
                <a:gd name="T8" fmla="*/ 190 w 380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100">
                  <a:moveTo>
                    <a:pt x="190" y="100"/>
                  </a:moveTo>
                  <a:lnTo>
                    <a:pt x="0" y="50"/>
                  </a:lnTo>
                  <a:lnTo>
                    <a:pt x="190" y="0"/>
                  </a:lnTo>
                  <a:lnTo>
                    <a:pt x="380" y="50"/>
                  </a:lnTo>
                  <a:lnTo>
                    <a:pt x="190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4" name="Freeform 152"/>
            <p:cNvSpPr>
              <a:spLocks/>
            </p:cNvSpPr>
            <p:nvPr/>
          </p:nvSpPr>
          <p:spPr bwMode="auto">
            <a:xfrm>
              <a:off x="4276" y="2649"/>
              <a:ext cx="380" cy="100"/>
            </a:xfrm>
            <a:custGeom>
              <a:avLst/>
              <a:gdLst>
                <a:gd name="T0" fmla="*/ 190 w 380"/>
                <a:gd name="T1" fmla="*/ 100 h 100"/>
                <a:gd name="T2" fmla="*/ 0 w 380"/>
                <a:gd name="T3" fmla="*/ 50 h 100"/>
                <a:gd name="T4" fmla="*/ 190 w 380"/>
                <a:gd name="T5" fmla="*/ 0 h 100"/>
                <a:gd name="T6" fmla="*/ 380 w 380"/>
                <a:gd name="T7" fmla="*/ 50 h 100"/>
                <a:gd name="T8" fmla="*/ 190 w 380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100">
                  <a:moveTo>
                    <a:pt x="190" y="100"/>
                  </a:moveTo>
                  <a:lnTo>
                    <a:pt x="0" y="50"/>
                  </a:lnTo>
                  <a:lnTo>
                    <a:pt x="190" y="0"/>
                  </a:lnTo>
                  <a:lnTo>
                    <a:pt x="380" y="50"/>
                  </a:lnTo>
                  <a:lnTo>
                    <a:pt x="190" y="100"/>
                  </a:lnTo>
                  <a:close/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5" name="Line 153"/>
            <p:cNvSpPr>
              <a:spLocks noChangeShapeType="1"/>
            </p:cNvSpPr>
            <p:nvPr/>
          </p:nvSpPr>
          <p:spPr bwMode="auto">
            <a:xfrm>
              <a:off x="3700" y="3721"/>
              <a:ext cx="1963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6" name="Line 154"/>
            <p:cNvSpPr>
              <a:spLocks noChangeShapeType="1"/>
            </p:cNvSpPr>
            <p:nvPr/>
          </p:nvSpPr>
          <p:spPr bwMode="auto">
            <a:xfrm>
              <a:off x="4165" y="3692"/>
              <a:ext cx="0" cy="56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47" name="Rectangle 155"/>
            <p:cNvSpPr>
              <a:spLocks noChangeArrowheads="1"/>
            </p:cNvSpPr>
            <p:nvPr/>
          </p:nvSpPr>
          <p:spPr bwMode="auto">
            <a:xfrm>
              <a:off x="4102" y="3752"/>
              <a:ext cx="16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0.7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8" name="Rectangle 156"/>
            <p:cNvSpPr>
              <a:spLocks noChangeArrowheads="1"/>
            </p:cNvSpPr>
            <p:nvPr/>
          </p:nvSpPr>
          <p:spPr bwMode="auto">
            <a:xfrm>
              <a:off x="4215" y="368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9" name="Line 157"/>
            <p:cNvSpPr>
              <a:spLocks noChangeShapeType="1"/>
            </p:cNvSpPr>
            <p:nvPr/>
          </p:nvSpPr>
          <p:spPr bwMode="auto">
            <a:xfrm>
              <a:off x="4446" y="3692"/>
              <a:ext cx="0" cy="56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50" name="Rectangle 158"/>
            <p:cNvSpPr>
              <a:spLocks noChangeArrowheads="1"/>
            </p:cNvSpPr>
            <p:nvPr/>
          </p:nvSpPr>
          <p:spPr bwMode="auto">
            <a:xfrm>
              <a:off x="4359" y="3752"/>
              <a:ext cx="21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0.85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1" name="Rectangle 159"/>
            <p:cNvSpPr>
              <a:spLocks noChangeArrowheads="1"/>
            </p:cNvSpPr>
            <p:nvPr/>
          </p:nvSpPr>
          <p:spPr bwMode="auto">
            <a:xfrm>
              <a:off x="4516" y="368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2" name="Line 160"/>
            <p:cNvSpPr>
              <a:spLocks noChangeShapeType="1"/>
            </p:cNvSpPr>
            <p:nvPr/>
          </p:nvSpPr>
          <p:spPr bwMode="auto">
            <a:xfrm>
              <a:off x="4682" y="3692"/>
              <a:ext cx="0" cy="56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53" name="Rectangle 161"/>
            <p:cNvSpPr>
              <a:spLocks noChangeArrowheads="1"/>
            </p:cNvSpPr>
            <p:nvPr/>
          </p:nvSpPr>
          <p:spPr bwMode="auto">
            <a:xfrm>
              <a:off x="4658" y="3752"/>
              <a:ext cx="8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4" name="Rectangle 162"/>
            <p:cNvSpPr>
              <a:spLocks noChangeArrowheads="1"/>
            </p:cNvSpPr>
            <p:nvPr/>
          </p:nvSpPr>
          <p:spPr bwMode="auto">
            <a:xfrm>
              <a:off x="4703" y="368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5" name="Line 163"/>
            <p:cNvSpPr>
              <a:spLocks noChangeShapeType="1"/>
            </p:cNvSpPr>
            <p:nvPr/>
          </p:nvSpPr>
          <p:spPr bwMode="auto">
            <a:xfrm>
              <a:off x="4947" y="3692"/>
              <a:ext cx="0" cy="56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56" name="Rectangle 164"/>
            <p:cNvSpPr>
              <a:spLocks noChangeArrowheads="1"/>
            </p:cNvSpPr>
            <p:nvPr/>
          </p:nvSpPr>
          <p:spPr bwMode="auto">
            <a:xfrm>
              <a:off x="4884" y="3752"/>
              <a:ext cx="16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1.2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" name="Rectangle 165"/>
            <p:cNvSpPr>
              <a:spLocks noChangeArrowheads="1"/>
            </p:cNvSpPr>
            <p:nvPr/>
          </p:nvSpPr>
          <p:spPr bwMode="auto">
            <a:xfrm>
              <a:off x="4997" y="368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" name="Line 166"/>
            <p:cNvSpPr>
              <a:spLocks noChangeShapeType="1"/>
            </p:cNvSpPr>
            <p:nvPr/>
          </p:nvSpPr>
          <p:spPr bwMode="auto">
            <a:xfrm>
              <a:off x="5270" y="3692"/>
              <a:ext cx="0" cy="56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1159" name="Rectangle 167"/>
            <p:cNvSpPr>
              <a:spLocks noChangeArrowheads="1"/>
            </p:cNvSpPr>
            <p:nvPr/>
          </p:nvSpPr>
          <p:spPr bwMode="auto">
            <a:xfrm>
              <a:off x="5207" y="3752"/>
              <a:ext cx="16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1.5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0" name="Rectangle 168"/>
            <p:cNvSpPr>
              <a:spLocks noChangeArrowheads="1"/>
            </p:cNvSpPr>
            <p:nvPr/>
          </p:nvSpPr>
          <p:spPr bwMode="auto">
            <a:xfrm>
              <a:off x="5320" y="3681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1" name="Rectangle 169"/>
            <p:cNvSpPr>
              <a:spLocks noChangeArrowheads="1"/>
            </p:cNvSpPr>
            <p:nvPr/>
          </p:nvSpPr>
          <p:spPr bwMode="auto">
            <a:xfrm>
              <a:off x="3915" y="3850"/>
              <a:ext cx="5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Favors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DOAC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2" name="Rectangle 170"/>
            <p:cNvSpPr>
              <a:spLocks noChangeArrowheads="1"/>
            </p:cNvSpPr>
            <p:nvPr/>
          </p:nvSpPr>
          <p:spPr bwMode="auto">
            <a:xfrm>
              <a:off x="4579" y="377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3" name="Rectangle 171"/>
            <p:cNvSpPr>
              <a:spLocks noChangeArrowheads="1"/>
            </p:cNvSpPr>
            <p:nvPr/>
          </p:nvSpPr>
          <p:spPr bwMode="auto">
            <a:xfrm>
              <a:off x="4808" y="3850"/>
              <a:ext cx="5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Favors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Warfarin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4" name="Rectangle 172"/>
            <p:cNvSpPr>
              <a:spLocks noChangeArrowheads="1"/>
            </p:cNvSpPr>
            <p:nvPr/>
          </p:nvSpPr>
          <p:spPr bwMode="auto">
            <a:xfrm>
              <a:off x="5340" y="3779"/>
              <a:ext cx="1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5 CuadroTexto"/>
          <p:cNvSpPr txBox="1"/>
          <p:nvPr/>
        </p:nvSpPr>
        <p:spPr>
          <a:xfrm>
            <a:off x="160338" y="188640"/>
            <a:ext cx="41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xmlns="" val="1879991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114300" y="704851"/>
            <a:ext cx="8886825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136063" y="63420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2700" y="998538"/>
            <a:ext cx="9099550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36525" y="833438"/>
            <a:ext cx="132080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Study or Subgroup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300163" y="722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36525" y="1012826"/>
            <a:ext cx="68580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Apixaban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714375" y="9017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36525" y="1230313"/>
            <a:ext cx="7966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Larsen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et al.</a:t>
            </a:r>
            <a:r>
              <a:rPr kumimoji="0" lang="ca-ES" sz="10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52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136525" y="1409701"/>
            <a:ext cx="50654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Li et al.</a:t>
            </a:r>
            <a:r>
              <a:rPr kumimoji="0" lang="ca-ES" sz="10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78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136525" y="1592263"/>
            <a:ext cx="8335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Nielsen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et al.</a:t>
            </a:r>
            <a:r>
              <a:rPr kumimoji="0" lang="ca-ES" sz="10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53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136525" y="1736726"/>
            <a:ext cx="120808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Subtotal (95% CI)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1192213" y="16256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136525" y="1951038"/>
            <a:ext cx="140493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Heterogeneity: Tau² =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1384300" y="1951038"/>
            <a:ext cx="1000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1420813" y="1951038"/>
            <a:ext cx="306013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0.10;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34.61,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2 (P &lt;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00001); I² = 94%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4208463" y="183673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136525" y="2130426"/>
            <a:ext cx="2332038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overall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effect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Z = 0.38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71)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2484438" y="20161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136525" y="2459038"/>
            <a:ext cx="790575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Dabigatran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806450" y="23479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136525" y="2671763"/>
            <a:ext cx="7966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Larsen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52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136525" y="2854326"/>
            <a:ext cx="85760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Nielsen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53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" name="Rectangle 33"/>
          <p:cNvSpPr>
            <a:spLocks noChangeArrowheads="1"/>
          </p:cNvSpPr>
          <p:nvPr/>
        </p:nvSpPr>
        <p:spPr bwMode="auto">
          <a:xfrm>
            <a:off x="136525" y="3000376"/>
            <a:ext cx="120808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Subtotal (95% CI)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34"/>
          <p:cNvSpPr>
            <a:spLocks noChangeArrowheads="1"/>
          </p:cNvSpPr>
          <p:nvPr/>
        </p:nvSpPr>
        <p:spPr bwMode="auto">
          <a:xfrm>
            <a:off x="1192213" y="288925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35"/>
          <p:cNvSpPr>
            <a:spLocks noChangeArrowheads="1"/>
          </p:cNvSpPr>
          <p:nvPr/>
        </p:nvSpPr>
        <p:spPr bwMode="auto">
          <a:xfrm>
            <a:off x="136525" y="3214688"/>
            <a:ext cx="398025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Tau² = 0.00;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0.02,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1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88); I² = 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36"/>
          <p:cNvSpPr>
            <a:spLocks noChangeArrowheads="1"/>
          </p:cNvSpPr>
          <p:nvPr/>
        </p:nvSpPr>
        <p:spPr bwMode="auto">
          <a:xfrm>
            <a:off x="3851275" y="310038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37"/>
          <p:cNvSpPr>
            <a:spLocks noChangeArrowheads="1"/>
          </p:cNvSpPr>
          <p:nvPr/>
        </p:nvSpPr>
        <p:spPr bwMode="auto">
          <a:xfrm>
            <a:off x="136525" y="3394076"/>
            <a:ext cx="176053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overall effect: Z = 0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38"/>
          <p:cNvSpPr>
            <a:spLocks noChangeArrowheads="1"/>
          </p:cNvSpPr>
          <p:nvPr/>
        </p:nvSpPr>
        <p:spPr bwMode="auto">
          <a:xfrm>
            <a:off x="1706563" y="3394076"/>
            <a:ext cx="70532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62)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39"/>
          <p:cNvSpPr>
            <a:spLocks noChangeArrowheads="1"/>
          </p:cNvSpPr>
          <p:nvPr/>
        </p:nvSpPr>
        <p:spPr bwMode="auto">
          <a:xfrm>
            <a:off x="2484438" y="32797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40"/>
          <p:cNvSpPr>
            <a:spLocks noChangeArrowheads="1"/>
          </p:cNvSpPr>
          <p:nvPr/>
        </p:nvSpPr>
        <p:spPr bwMode="auto">
          <a:xfrm>
            <a:off x="136525" y="3721101"/>
            <a:ext cx="89693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Rivaroxaban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41"/>
          <p:cNvSpPr>
            <a:spLocks noChangeArrowheads="1"/>
          </p:cNvSpPr>
          <p:nvPr/>
        </p:nvSpPr>
        <p:spPr bwMode="auto">
          <a:xfrm>
            <a:off x="906463" y="36099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42"/>
          <p:cNvSpPr>
            <a:spLocks noChangeArrowheads="1"/>
          </p:cNvSpPr>
          <p:nvPr/>
        </p:nvSpPr>
        <p:spPr bwMode="auto">
          <a:xfrm>
            <a:off x="136525" y="3938588"/>
            <a:ext cx="7966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Larsen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52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Rectangle 44"/>
          <p:cNvSpPr>
            <a:spLocks noChangeArrowheads="1"/>
          </p:cNvSpPr>
          <p:nvPr/>
        </p:nvSpPr>
        <p:spPr bwMode="auto">
          <a:xfrm>
            <a:off x="136525" y="4117976"/>
            <a:ext cx="8335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Nielsen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53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Rectangle 46"/>
          <p:cNvSpPr>
            <a:spLocks noChangeArrowheads="1"/>
          </p:cNvSpPr>
          <p:nvPr/>
        </p:nvSpPr>
        <p:spPr bwMode="auto">
          <a:xfrm>
            <a:off x="136525" y="4262438"/>
            <a:ext cx="120808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Subtotal (95% CI)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47"/>
          <p:cNvSpPr>
            <a:spLocks noChangeArrowheads="1"/>
          </p:cNvSpPr>
          <p:nvPr/>
        </p:nvSpPr>
        <p:spPr bwMode="auto">
          <a:xfrm>
            <a:off x="1192213" y="4151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48"/>
          <p:cNvSpPr>
            <a:spLocks noChangeArrowheads="1"/>
          </p:cNvSpPr>
          <p:nvPr/>
        </p:nvSpPr>
        <p:spPr bwMode="auto">
          <a:xfrm>
            <a:off x="136525" y="4479926"/>
            <a:ext cx="398025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Tau² = 0.00;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1.00,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1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32); I² = 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49"/>
          <p:cNvSpPr>
            <a:spLocks noChangeArrowheads="1"/>
          </p:cNvSpPr>
          <p:nvPr/>
        </p:nvSpPr>
        <p:spPr bwMode="auto">
          <a:xfrm>
            <a:off x="3851275" y="43656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6" name="Rectangle 50"/>
          <p:cNvSpPr>
            <a:spLocks noChangeArrowheads="1"/>
          </p:cNvSpPr>
          <p:nvPr/>
        </p:nvSpPr>
        <p:spPr bwMode="auto">
          <a:xfrm>
            <a:off x="136525" y="4659313"/>
            <a:ext cx="2403475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overall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effect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Z = 2.87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004)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7" name="Rectangle 51"/>
          <p:cNvSpPr>
            <a:spLocks noChangeArrowheads="1"/>
          </p:cNvSpPr>
          <p:nvPr/>
        </p:nvSpPr>
        <p:spPr bwMode="auto">
          <a:xfrm>
            <a:off x="2555875" y="45450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8" name="Rectangle 52"/>
          <p:cNvSpPr>
            <a:spLocks noChangeArrowheads="1"/>
          </p:cNvSpPr>
          <p:nvPr/>
        </p:nvSpPr>
        <p:spPr bwMode="auto">
          <a:xfrm>
            <a:off x="190500" y="5229226"/>
            <a:ext cx="37878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subgroup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differences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6.49,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2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04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);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I²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9" name="Rectangle 53"/>
          <p:cNvSpPr>
            <a:spLocks noChangeArrowheads="1"/>
          </p:cNvSpPr>
          <p:nvPr/>
        </p:nvSpPr>
        <p:spPr bwMode="auto">
          <a:xfrm>
            <a:off x="3717925" y="5229226"/>
            <a:ext cx="1000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0" name="Rectangle 54"/>
          <p:cNvSpPr>
            <a:spLocks noChangeArrowheads="1"/>
          </p:cNvSpPr>
          <p:nvPr/>
        </p:nvSpPr>
        <p:spPr bwMode="auto">
          <a:xfrm>
            <a:off x="3983037" y="5229226"/>
            <a:ext cx="5746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69,2%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1" name="Rectangle 55"/>
          <p:cNvSpPr>
            <a:spLocks noChangeArrowheads="1"/>
          </p:cNvSpPr>
          <p:nvPr/>
        </p:nvSpPr>
        <p:spPr bwMode="auto">
          <a:xfrm>
            <a:off x="4222750" y="51149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2" name="Rectangle 56"/>
          <p:cNvSpPr>
            <a:spLocks noChangeArrowheads="1"/>
          </p:cNvSpPr>
          <p:nvPr/>
        </p:nvSpPr>
        <p:spPr bwMode="auto">
          <a:xfrm>
            <a:off x="2109788" y="833438"/>
            <a:ext cx="568325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log[HR]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3" name="Rectangle 57"/>
          <p:cNvSpPr>
            <a:spLocks noChangeArrowheads="1"/>
          </p:cNvSpPr>
          <p:nvPr/>
        </p:nvSpPr>
        <p:spPr bwMode="auto">
          <a:xfrm>
            <a:off x="2574925" y="722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4" name="Rectangle 58"/>
          <p:cNvSpPr>
            <a:spLocks noChangeArrowheads="1"/>
          </p:cNvSpPr>
          <p:nvPr/>
        </p:nvSpPr>
        <p:spPr bwMode="auto">
          <a:xfrm>
            <a:off x="2189163" y="1230313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0.010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5" name="Rectangle 59"/>
          <p:cNvSpPr>
            <a:spLocks noChangeArrowheads="1"/>
          </p:cNvSpPr>
          <p:nvPr/>
        </p:nvSpPr>
        <p:spPr bwMode="auto">
          <a:xfrm>
            <a:off x="2509838" y="11160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6" name="Rectangle 60"/>
          <p:cNvSpPr>
            <a:spLocks noChangeArrowheads="1"/>
          </p:cNvSpPr>
          <p:nvPr/>
        </p:nvSpPr>
        <p:spPr bwMode="auto">
          <a:xfrm>
            <a:off x="2139950" y="1409701"/>
            <a:ext cx="10795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7" name="Rectangle 61"/>
          <p:cNvSpPr>
            <a:spLocks noChangeArrowheads="1"/>
          </p:cNvSpPr>
          <p:nvPr/>
        </p:nvSpPr>
        <p:spPr bwMode="auto">
          <a:xfrm>
            <a:off x="2184400" y="1409701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0.400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8" name="Rectangle 62"/>
          <p:cNvSpPr>
            <a:spLocks noChangeArrowheads="1"/>
          </p:cNvSpPr>
          <p:nvPr/>
        </p:nvSpPr>
        <p:spPr bwMode="auto">
          <a:xfrm>
            <a:off x="2505075" y="12954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9" name="Rectangle 63"/>
          <p:cNvSpPr>
            <a:spLocks noChangeArrowheads="1"/>
          </p:cNvSpPr>
          <p:nvPr/>
        </p:nvSpPr>
        <p:spPr bwMode="auto">
          <a:xfrm>
            <a:off x="2189163" y="1592263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0.199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0" name="Rectangle 64"/>
          <p:cNvSpPr>
            <a:spLocks noChangeArrowheads="1"/>
          </p:cNvSpPr>
          <p:nvPr/>
        </p:nvSpPr>
        <p:spPr bwMode="auto">
          <a:xfrm>
            <a:off x="2509838" y="14779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1" name="Rectangle 65"/>
          <p:cNvSpPr>
            <a:spLocks noChangeArrowheads="1"/>
          </p:cNvSpPr>
          <p:nvPr/>
        </p:nvSpPr>
        <p:spPr bwMode="auto">
          <a:xfrm>
            <a:off x="2189163" y="2671763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0.010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2" name="Rectangle 66"/>
          <p:cNvSpPr>
            <a:spLocks noChangeArrowheads="1"/>
          </p:cNvSpPr>
          <p:nvPr/>
        </p:nvSpPr>
        <p:spPr bwMode="auto">
          <a:xfrm>
            <a:off x="2509838" y="25574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3" name="Rectangle 67"/>
          <p:cNvSpPr>
            <a:spLocks noChangeArrowheads="1"/>
          </p:cNvSpPr>
          <p:nvPr/>
        </p:nvSpPr>
        <p:spPr bwMode="auto">
          <a:xfrm>
            <a:off x="2189163" y="2854326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0.029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4" name="Rectangle 68"/>
          <p:cNvSpPr>
            <a:spLocks noChangeArrowheads="1"/>
          </p:cNvSpPr>
          <p:nvPr/>
        </p:nvSpPr>
        <p:spPr bwMode="auto">
          <a:xfrm>
            <a:off x="2509838" y="27400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5" name="Rectangle 69"/>
          <p:cNvSpPr>
            <a:spLocks noChangeArrowheads="1"/>
          </p:cNvSpPr>
          <p:nvPr/>
        </p:nvSpPr>
        <p:spPr bwMode="auto">
          <a:xfrm>
            <a:off x="2139950" y="3938588"/>
            <a:ext cx="10795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6" name="Rectangle 70"/>
          <p:cNvSpPr>
            <a:spLocks noChangeArrowheads="1"/>
          </p:cNvSpPr>
          <p:nvPr/>
        </p:nvSpPr>
        <p:spPr bwMode="auto">
          <a:xfrm>
            <a:off x="2184400" y="3938588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0.223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7" name="Rectangle 71"/>
          <p:cNvSpPr>
            <a:spLocks noChangeArrowheads="1"/>
          </p:cNvSpPr>
          <p:nvPr/>
        </p:nvSpPr>
        <p:spPr bwMode="auto">
          <a:xfrm>
            <a:off x="2505075" y="382428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8" name="Rectangle 72"/>
          <p:cNvSpPr>
            <a:spLocks noChangeArrowheads="1"/>
          </p:cNvSpPr>
          <p:nvPr/>
        </p:nvSpPr>
        <p:spPr bwMode="auto">
          <a:xfrm>
            <a:off x="2139950" y="4117976"/>
            <a:ext cx="10795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9" name="Rectangle 73"/>
          <p:cNvSpPr>
            <a:spLocks noChangeArrowheads="1"/>
          </p:cNvSpPr>
          <p:nvPr/>
        </p:nvSpPr>
        <p:spPr bwMode="auto">
          <a:xfrm>
            <a:off x="2184400" y="4117976"/>
            <a:ext cx="3175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0.083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0" name="Rectangle 74"/>
          <p:cNvSpPr>
            <a:spLocks noChangeArrowheads="1"/>
          </p:cNvSpPr>
          <p:nvPr/>
        </p:nvSpPr>
        <p:spPr bwMode="auto">
          <a:xfrm>
            <a:off x="2505075" y="40036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1" name="Rectangle 75"/>
          <p:cNvSpPr>
            <a:spLocks noChangeArrowheads="1"/>
          </p:cNvSpPr>
          <p:nvPr/>
        </p:nvSpPr>
        <p:spPr bwMode="auto">
          <a:xfrm>
            <a:off x="3003550" y="833438"/>
            <a:ext cx="252413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SE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2" name="Rectangle 76"/>
          <p:cNvSpPr>
            <a:spLocks noChangeArrowheads="1"/>
          </p:cNvSpPr>
          <p:nvPr/>
        </p:nvSpPr>
        <p:spPr bwMode="auto">
          <a:xfrm>
            <a:off x="3175000" y="722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3" name="Rectangle 77"/>
          <p:cNvSpPr>
            <a:spLocks noChangeArrowheads="1"/>
          </p:cNvSpPr>
          <p:nvPr/>
        </p:nvSpPr>
        <p:spPr bwMode="auto">
          <a:xfrm>
            <a:off x="2982913" y="1230313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0.08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4" name="Rectangle 78"/>
          <p:cNvSpPr>
            <a:spLocks noChangeArrowheads="1"/>
          </p:cNvSpPr>
          <p:nvPr/>
        </p:nvSpPr>
        <p:spPr bwMode="auto">
          <a:xfrm>
            <a:off x="3232150" y="11160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5" name="Rectangle 79"/>
          <p:cNvSpPr>
            <a:spLocks noChangeArrowheads="1"/>
          </p:cNvSpPr>
          <p:nvPr/>
        </p:nvSpPr>
        <p:spPr bwMode="auto">
          <a:xfrm>
            <a:off x="2990850" y="1409701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0.06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6" name="Rectangle 80"/>
          <p:cNvSpPr>
            <a:spLocks noChangeArrowheads="1"/>
          </p:cNvSpPr>
          <p:nvPr/>
        </p:nvSpPr>
        <p:spPr bwMode="auto">
          <a:xfrm>
            <a:off x="3240088" y="12954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7" name="Rectangle 81"/>
          <p:cNvSpPr>
            <a:spLocks noChangeArrowheads="1"/>
          </p:cNvSpPr>
          <p:nvPr/>
        </p:nvSpPr>
        <p:spPr bwMode="auto">
          <a:xfrm>
            <a:off x="2982913" y="1592263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0.10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8" name="Rectangle 82"/>
          <p:cNvSpPr>
            <a:spLocks noChangeArrowheads="1"/>
          </p:cNvSpPr>
          <p:nvPr/>
        </p:nvSpPr>
        <p:spPr bwMode="auto">
          <a:xfrm>
            <a:off x="3232150" y="14779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9" name="Rectangle 83"/>
          <p:cNvSpPr>
            <a:spLocks noChangeArrowheads="1"/>
          </p:cNvSpPr>
          <p:nvPr/>
        </p:nvSpPr>
        <p:spPr bwMode="auto">
          <a:xfrm>
            <a:off x="2982913" y="2671763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0.11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0" name="Rectangle 84"/>
          <p:cNvSpPr>
            <a:spLocks noChangeArrowheads="1"/>
          </p:cNvSpPr>
          <p:nvPr/>
        </p:nvSpPr>
        <p:spPr bwMode="auto">
          <a:xfrm>
            <a:off x="3232150" y="25574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1" name="Rectangle 85"/>
          <p:cNvSpPr>
            <a:spLocks noChangeArrowheads="1"/>
          </p:cNvSpPr>
          <p:nvPr/>
        </p:nvSpPr>
        <p:spPr bwMode="auto">
          <a:xfrm>
            <a:off x="2982913" y="2854326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0.06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2" name="Rectangle 86"/>
          <p:cNvSpPr>
            <a:spLocks noChangeArrowheads="1"/>
          </p:cNvSpPr>
          <p:nvPr/>
        </p:nvSpPr>
        <p:spPr bwMode="auto">
          <a:xfrm>
            <a:off x="3232150" y="27400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3" name="Rectangle 87"/>
          <p:cNvSpPr>
            <a:spLocks noChangeArrowheads="1"/>
          </p:cNvSpPr>
          <p:nvPr/>
        </p:nvSpPr>
        <p:spPr bwMode="auto">
          <a:xfrm>
            <a:off x="2982913" y="3938588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0.07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4" name="Rectangle 88"/>
          <p:cNvSpPr>
            <a:spLocks noChangeArrowheads="1"/>
          </p:cNvSpPr>
          <p:nvPr/>
        </p:nvSpPr>
        <p:spPr bwMode="auto">
          <a:xfrm>
            <a:off x="3232150" y="382428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5" name="Rectangle 89"/>
          <p:cNvSpPr>
            <a:spLocks noChangeArrowheads="1"/>
          </p:cNvSpPr>
          <p:nvPr/>
        </p:nvSpPr>
        <p:spPr bwMode="auto">
          <a:xfrm>
            <a:off x="2982913" y="4117976"/>
            <a:ext cx="247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0.12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6" name="Rectangle 90"/>
          <p:cNvSpPr>
            <a:spLocks noChangeArrowheads="1"/>
          </p:cNvSpPr>
          <p:nvPr/>
        </p:nvSpPr>
        <p:spPr bwMode="auto">
          <a:xfrm>
            <a:off x="3232150" y="40036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7" name="Rectangle 91"/>
          <p:cNvSpPr>
            <a:spLocks noChangeArrowheads="1"/>
          </p:cNvSpPr>
          <p:nvPr/>
        </p:nvSpPr>
        <p:spPr bwMode="auto">
          <a:xfrm>
            <a:off x="3786188" y="833438"/>
            <a:ext cx="52863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Weight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8" name="Rectangle 92"/>
          <p:cNvSpPr>
            <a:spLocks noChangeArrowheads="1"/>
          </p:cNvSpPr>
          <p:nvPr/>
        </p:nvSpPr>
        <p:spPr bwMode="auto">
          <a:xfrm>
            <a:off x="4216400" y="722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9" name="Rectangle 93"/>
          <p:cNvSpPr>
            <a:spLocks noChangeArrowheads="1"/>
          </p:cNvSpPr>
          <p:nvPr/>
        </p:nvSpPr>
        <p:spPr bwMode="auto">
          <a:xfrm>
            <a:off x="3859213" y="1230313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33.3%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0" name="Rectangle 94"/>
          <p:cNvSpPr>
            <a:spLocks noChangeArrowheads="1"/>
          </p:cNvSpPr>
          <p:nvPr/>
        </p:nvSpPr>
        <p:spPr bwMode="auto">
          <a:xfrm>
            <a:off x="4222750" y="11160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1" name="Rectangle 95"/>
          <p:cNvSpPr>
            <a:spLocks noChangeArrowheads="1"/>
          </p:cNvSpPr>
          <p:nvPr/>
        </p:nvSpPr>
        <p:spPr bwMode="auto">
          <a:xfrm>
            <a:off x="3859213" y="1409701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34.5%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2" name="Rectangle 96"/>
          <p:cNvSpPr>
            <a:spLocks noChangeArrowheads="1"/>
          </p:cNvSpPr>
          <p:nvPr/>
        </p:nvSpPr>
        <p:spPr bwMode="auto">
          <a:xfrm>
            <a:off x="4222750" y="12954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3" name="Rectangle 97"/>
          <p:cNvSpPr>
            <a:spLocks noChangeArrowheads="1"/>
          </p:cNvSpPr>
          <p:nvPr/>
        </p:nvSpPr>
        <p:spPr bwMode="auto">
          <a:xfrm>
            <a:off x="3859213" y="1592263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32.2%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4" name="Rectangle 98"/>
          <p:cNvSpPr>
            <a:spLocks noChangeArrowheads="1"/>
          </p:cNvSpPr>
          <p:nvPr/>
        </p:nvSpPr>
        <p:spPr bwMode="auto">
          <a:xfrm>
            <a:off x="4222750" y="14779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5" name="Rectangle 99"/>
          <p:cNvSpPr>
            <a:spLocks noChangeArrowheads="1"/>
          </p:cNvSpPr>
          <p:nvPr/>
        </p:nvSpPr>
        <p:spPr bwMode="auto">
          <a:xfrm>
            <a:off x="3786188" y="1736726"/>
            <a:ext cx="4318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100.0%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6" name="Rectangle 100"/>
          <p:cNvSpPr>
            <a:spLocks noChangeArrowheads="1"/>
          </p:cNvSpPr>
          <p:nvPr/>
        </p:nvSpPr>
        <p:spPr bwMode="auto">
          <a:xfrm>
            <a:off x="4222750" y="16256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7" name="Rectangle 101"/>
          <p:cNvSpPr>
            <a:spLocks noChangeArrowheads="1"/>
          </p:cNvSpPr>
          <p:nvPr/>
        </p:nvSpPr>
        <p:spPr bwMode="auto">
          <a:xfrm>
            <a:off x="3859213" y="2671763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20.8%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8" name="Rectangle 102"/>
          <p:cNvSpPr>
            <a:spLocks noChangeArrowheads="1"/>
          </p:cNvSpPr>
          <p:nvPr/>
        </p:nvSpPr>
        <p:spPr bwMode="auto">
          <a:xfrm>
            <a:off x="4222750" y="25574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9" name="Rectangle 103"/>
          <p:cNvSpPr>
            <a:spLocks noChangeArrowheads="1"/>
          </p:cNvSpPr>
          <p:nvPr/>
        </p:nvSpPr>
        <p:spPr bwMode="auto">
          <a:xfrm>
            <a:off x="3859213" y="2854326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79.2%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0" name="Rectangle 104"/>
          <p:cNvSpPr>
            <a:spLocks noChangeArrowheads="1"/>
          </p:cNvSpPr>
          <p:nvPr/>
        </p:nvSpPr>
        <p:spPr bwMode="auto">
          <a:xfrm>
            <a:off x="4222750" y="27400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1" name="Rectangle 105"/>
          <p:cNvSpPr>
            <a:spLocks noChangeArrowheads="1"/>
          </p:cNvSpPr>
          <p:nvPr/>
        </p:nvSpPr>
        <p:spPr bwMode="auto">
          <a:xfrm>
            <a:off x="3786188" y="3000376"/>
            <a:ext cx="4318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100.0%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2" name="Rectangle 106"/>
          <p:cNvSpPr>
            <a:spLocks noChangeArrowheads="1"/>
          </p:cNvSpPr>
          <p:nvPr/>
        </p:nvSpPr>
        <p:spPr bwMode="auto">
          <a:xfrm>
            <a:off x="4222750" y="288925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3" name="Rectangle 107"/>
          <p:cNvSpPr>
            <a:spLocks noChangeArrowheads="1"/>
          </p:cNvSpPr>
          <p:nvPr/>
        </p:nvSpPr>
        <p:spPr bwMode="auto">
          <a:xfrm>
            <a:off x="3859213" y="3938588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71.0%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4" name="Rectangle 108"/>
          <p:cNvSpPr>
            <a:spLocks noChangeArrowheads="1"/>
          </p:cNvSpPr>
          <p:nvPr/>
        </p:nvSpPr>
        <p:spPr bwMode="auto">
          <a:xfrm>
            <a:off x="4222750" y="382428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5" name="Rectangle 109"/>
          <p:cNvSpPr>
            <a:spLocks noChangeArrowheads="1"/>
          </p:cNvSpPr>
          <p:nvPr/>
        </p:nvSpPr>
        <p:spPr bwMode="auto">
          <a:xfrm>
            <a:off x="3859213" y="4117976"/>
            <a:ext cx="3603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29.0%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6" name="Rectangle 110"/>
          <p:cNvSpPr>
            <a:spLocks noChangeArrowheads="1"/>
          </p:cNvSpPr>
          <p:nvPr/>
        </p:nvSpPr>
        <p:spPr bwMode="auto">
          <a:xfrm>
            <a:off x="4222750" y="40036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7" name="Rectangle 111"/>
          <p:cNvSpPr>
            <a:spLocks noChangeArrowheads="1"/>
          </p:cNvSpPr>
          <p:nvPr/>
        </p:nvSpPr>
        <p:spPr bwMode="auto">
          <a:xfrm>
            <a:off x="3786188" y="4262438"/>
            <a:ext cx="4318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100.0%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8" name="Rectangle 112"/>
          <p:cNvSpPr>
            <a:spLocks noChangeArrowheads="1"/>
          </p:cNvSpPr>
          <p:nvPr/>
        </p:nvSpPr>
        <p:spPr bwMode="auto">
          <a:xfrm>
            <a:off x="4222750" y="4151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9" name="Rectangle 113"/>
          <p:cNvSpPr>
            <a:spLocks noChangeArrowheads="1"/>
          </p:cNvSpPr>
          <p:nvPr/>
        </p:nvSpPr>
        <p:spPr bwMode="auto">
          <a:xfrm>
            <a:off x="4557713" y="833438"/>
            <a:ext cx="115736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IV, </a:t>
            </a:r>
            <a:r>
              <a:rPr kumimoji="0" lang="ca-ES" sz="10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Random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95%CI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0" name="Rectangle 114"/>
          <p:cNvSpPr>
            <a:spLocks noChangeArrowheads="1"/>
          </p:cNvSpPr>
          <p:nvPr/>
        </p:nvSpPr>
        <p:spPr bwMode="auto">
          <a:xfrm>
            <a:off x="5757863" y="722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1" name="Rectangle 115"/>
          <p:cNvSpPr>
            <a:spLocks noChangeArrowheads="1"/>
          </p:cNvSpPr>
          <p:nvPr/>
        </p:nvSpPr>
        <p:spPr bwMode="auto">
          <a:xfrm>
            <a:off x="4694238" y="1230313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1.01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0.86-1.19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2" name="Rectangle 116"/>
          <p:cNvSpPr>
            <a:spLocks noChangeArrowheads="1"/>
          </p:cNvSpPr>
          <p:nvPr/>
        </p:nvSpPr>
        <p:spPr bwMode="auto">
          <a:xfrm>
            <a:off x="5621338" y="11160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3" name="Rectangle 117"/>
          <p:cNvSpPr>
            <a:spLocks noChangeArrowheads="1"/>
          </p:cNvSpPr>
          <p:nvPr/>
        </p:nvSpPr>
        <p:spPr bwMode="auto">
          <a:xfrm>
            <a:off x="4694238" y="1409701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0.67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0.60-0.75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4" name="Rectangle 118"/>
          <p:cNvSpPr>
            <a:spLocks noChangeArrowheads="1"/>
          </p:cNvSpPr>
          <p:nvPr/>
        </p:nvSpPr>
        <p:spPr bwMode="auto">
          <a:xfrm>
            <a:off x="5621338" y="12954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5" name="Rectangle 119"/>
          <p:cNvSpPr>
            <a:spLocks noChangeArrowheads="1"/>
          </p:cNvSpPr>
          <p:nvPr/>
        </p:nvSpPr>
        <p:spPr bwMode="auto">
          <a:xfrm>
            <a:off x="4694238" y="1592263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1.22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1.00-1.49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6" name="Rectangle 120"/>
          <p:cNvSpPr>
            <a:spLocks noChangeArrowheads="1"/>
          </p:cNvSpPr>
          <p:nvPr/>
        </p:nvSpPr>
        <p:spPr bwMode="auto">
          <a:xfrm>
            <a:off x="5621338" y="14779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7" name="Rectangle 121"/>
          <p:cNvSpPr>
            <a:spLocks noChangeArrowheads="1"/>
          </p:cNvSpPr>
          <p:nvPr/>
        </p:nvSpPr>
        <p:spPr bwMode="auto">
          <a:xfrm>
            <a:off x="4718050" y="1736726"/>
            <a:ext cx="9056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0.93 [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0.64-1.35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8" name="Rectangle 122"/>
          <p:cNvSpPr>
            <a:spLocks noChangeArrowheads="1"/>
          </p:cNvSpPr>
          <p:nvPr/>
        </p:nvSpPr>
        <p:spPr bwMode="auto">
          <a:xfrm>
            <a:off x="5610225" y="162560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9" name="Rectangle 123"/>
          <p:cNvSpPr>
            <a:spLocks noChangeArrowheads="1"/>
          </p:cNvSpPr>
          <p:nvPr/>
        </p:nvSpPr>
        <p:spPr bwMode="auto">
          <a:xfrm>
            <a:off x="4694238" y="2671763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1.01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0.81-1.26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0" name="Rectangle 124"/>
          <p:cNvSpPr>
            <a:spLocks noChangeArrowheads="1"/>
          </p:cNvSpPr>
          <p:nvPr/>
        </p:nvSpPr>
        <p:spPr bwMode="auto">
          <a:xfrm>
            <a:off x="5621338" y="25574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1" name="Rectangle 125"/>
          <p:cNvSpPr>
            <a:spLocks noChangeArrowheads="1"/>
          </p:cNvSpPr>
          <p:nvPr/>
        </p:nvSpPr>
        <p:spPr bwMode="auto">
          <a:xfrm>
            <a:off x="4694238" y="2854326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1.03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0.92-1.15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2" name="Rectangle 126"/>
          <p:cNvSpPr>
            <a:spLocks noChangeArrowheads="1"/>
          </p:cNvSpPr>
          <p:nvPr/>
        </p:nvSpPr>
        <p:spPr bwMode="auto">
          <a:xfrm>
            <a:off x="5621338" y="27400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3" name="Rectangle 127"/>
          <p:cNvSpPr>
            <a:spLocks noChangeArrowheads="1"/>
          </p:cNvSpPr>
          <p:nvPr/>
        </p:nvSpPr>
        <p:spPr bwMode="auto">
          <a:xfrm>
            <a:off x="4687888" y="3000376"/>
            <a:ext cx="9056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1.03 [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0.93-1.13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4" name="Rectangle 128"/>
          <p:cNvSpPr>
            <a:spLocks noChangeArrowheads="1"/>
          </p:cNvSpPr>
          <p:nvPr/>
        </p:nvSpPr>
        <p:spPr bwMode="auto">
          <a:xfrm>
            <a:off x="5630863" y="2889251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5" name="Rectangle 129"/>
          <p:cNvSpPr>
            <a:spLocks noChangeArrowheads="1"/>
          </p:cNvSpPr>
          <p:nvPr/>
        </p:nvSpPr>
        <p:spPr bwMode="auto">
          <a:xfrm>
            <a:off x="4694238" y="3938588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0.80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0.69-0.93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6" name="Rectangle 130"/>
          <p:cNvSpPr>
            <a:spLocks noChangeArrowheads="1"/>
          </p:cNvSpPr>
          <p:nvPr/>
        </p:nvSpPr>
        <p:spPr bwMode="auto">
          <a:xfrm>
            <a:off x="5621338" y="382428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7" name="Rectangle 131"/>
          <p:cNvSpPr>
            <a:spLocks noChangeArrowheads="1"/>
          </p:cNvSpPr>
          <p:nvPr/>
        </p:nvSpPr>
        <p:spPr bwMode="auto">
          <a:xfrm>
            <a:off x="4694238" y="4117976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0.92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0.73-1.16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8" name="Rectangle 132"/>
          <p:cNvSpPr>
            <a:spLocks noChangeArrowheads="1"/>
          </p:cNvSpPr>
          <p:nvPr/>
        </p:nvSpPr>
        <p:spPr bwMode="auto">
          <a:xfrm>
            <a:off x="5621338" y="40036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9" name="Rectangle 133"/>
          <p:cNvSpPr>
            <a:spLocks noChangeArrowheads="1"/>
          </p:cNvSpPr>
          <p:nvPr/>
        </p:nvSpPr>
        <p:spPr bwMode="auto">
          <a:xfrm>
            <a:off x="4667250" y="4262438"/>
            <a:ext cx="9334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0.83 [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0.74-0.94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" name="Rectangle 134"/>
          <p:cNvSpPr>
            <a:spLocks noChangeArrowheads="1"/>
          </p:cNvSpPr>
          <p:nvPr/>
        </p:nvSpPr>
        <p:spPr bwMode="auto">
          <a:xfrm>
            <a:off x="5610225" y="4151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" name="Rectangle 135"/>
          <p:cNvSpPr>
            <a:spLocks noChangeArrowheads="1"/>
          </p:cNvSpPr>
          <p:nvPr/>
        </p:nvSpPr>
        <p:spPr bwMode="auto">
          <a:xfrm>
            <a:off x="4968875" y="684213"/>
            <a:ext cx="26670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HR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2" name="Rectangle 136"/>
          <p:cNvSpPr>
            <a:spLocks noChangeArrowheads="1"/>
          </p:cNvSpPr>
          <p:nvPr/>
        </p:nvSpPr>
        <p:spPr bwMode="auto">
          <a:xfrm>
            <a:off x="5153025" y="573088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3" name="Rectangle 137"/>
          <p:cNvSpPr>
            <a:spLocks noChangeArrowheads="1"/>
          </p:cNvSpPr>
          <p:nvPr/>
        </p:nvSpPr>
        <p:spPr bwMode="auto">
          <a:xfrm>
            <a:off x="7337425" y="698501"/>
            <a:ext cx="26670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HR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4" name="Rectangle 138"/>
          <p:cNvSpPr>
            <a:spLocks noChangeArrowheads="1"/>
          </p:cNvSpPr>
          <p:nvPr/>
        </p:nvSpPr>
        <p:spPr bwMode="auto">
          <a:xfrm>
            <a:off x="7521575" y="58737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5" name="Rectangle 139"/>
          <p:cNvSpPr>
            <a:spLocks noChangeArrowheads="1"/>
          </p:cNvSpPr>
          <p:nvPr/>
        </p:nvSpPr>
        <p:spPr bwMode="auto">
          <a:xfrm>
            <a:off x="6769100" y="833438"/>
            <a:ext cx="115736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IV, </a:t>
            </a:r>
            <a:r>
              <a:rPr kumimoji="0" lang="ca-ES" sz="10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Random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95%CI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6" name="Rectangle 140"/>
          <p:cNvSpPr>
            <a:spLocks noChangeArrowheads="1"/>
          </p:cNvSpPr>
          <p:nvPr/>
        </p:nvSpPr>
        <p:spPr bwMode="auto">
          <a:xfrm>
            <a:off x="7969250" y="72231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7" name="Line 141"/>
          <p:cNvSpPr>
            <a:spLocks noChangeShapeType="1"/>
          </p:cNvSpPr>
          <p:nvPr/>
        </p:nvSpPr>
        <p:spPr bwMode="auto">
          <a:xfrm>
            <a:off x="7419975" y="998538"/>
            <a:ext cx="0" cy="4960938"/>
          </a:xfrm>
          <a:prstGeom prst="line">
            <a:avLst/>
          </a:prstGeom>
          <a:noFill/>
          <a:ln w="8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58" name="Line 142"/>
          <p:cNvSpPr>
            <a:spLocks noChangeShapeType="1"/>
          </p:cNvSpPr>
          <p:nvPr/>
        </p:nvSpPr>
        <p:spPr bwMode="auto">
          <a:xfrm>
            <a:off x="7116763" y="1270001"/>
            <a:ext cx="646113" cy="0"/>
          </a:xfrm>
          <a:prstGeom prst="line">
            <a:avLst/>
          </a:prstGeom>
          <a:noFill/>
          <a:ln w="8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59" name="Rectangle 143"/>
          <p:cNvSpPr>
            <a:spLocks noChangeArrowheads="1"/>
          </p:cNvSpPr>
          <p:nvPr/>
        </p:nvSpPr>
        <p:spPr bwMode="auto">
          <a:xfrm>
            <a:off x="7392988" y="1236663"/>
            <a:ext cx="90488" cy="8413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0" name="Rectangle 144"/>
          <p:cNvSpPr>
            <a:spLocks noChangeArrowheads="1"/>
          </p:cNvSpPr>
          <p:nvPr/>
        </p:nvSpPr>
        <p:spPr bwMode="auto">
          <a:xfrm>
            <a:off x="7392988" y="1236663"/>
            <a:ext cx="90488" cy="84138"/>
          </a:xfrm>
          <a:prstGeom prst="rect">
            <a:avLst/>
          </a:prstGeom>
          <a:noFill/>
          <a:ln w="8">
            <a:solidFill>
              <a:srgbClr val="33333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1" name="Line 145"/>
          <p:cNvSpPr>
            <a:spLocks noChangeShapeType="1"/>
          </p:cNvSpPr>
          <p:nvPr/>
        </p:nvSpPr>
        <p:spPr bwMode="auto">
          <a:xfrm>
            <a:off x="6391275" y="1449388"/>
            <a:ext cx="442913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2" name="Rectangle 146"/>
          <p:cNvSpPr>
            <a:spLocks noChangeArrowheads="1"/>
          </p:cNvSpPr>
          <p:nvPr/>
        </p:nvSpPr>
        <p:spPr bwMode="auto">
          <a:xfrm>
            <a:off x="6565900" y="1416051"/>
            <a:ext cx="93663" cy="8572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3" name="Rectangle 147"/>
          <p:cNvSpPr>
            <a:spLocks noChangeArrowheads="1"/>
          </p:cNvSpPr>
          <p:nvPr/>
        </p:nvSpPr>
        <p:spPr bwMode="auto">
          <a:xfrm>
            <a:off x="6565900" y="1416051"/>
            <a:ext cx="93663" cy="85725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4" name="Line 148"/>
          <p:cNvSpPr>
            <a:spLocks noChangeShapeType="1"/>
          </p:cNvSpPr>
          <p:nvPr/>
        </p:nvSpPr>
        <p:spPr bwMode="auto">
          <a:xfrm>
            <a:off x="7419975" y="1628776"/>
            <a:ext cx="801688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5" name="Rectangle 149"/>
          <p:cNvSpPr>
            <a:spLocks noChangeArrowheads="1"/>
          </p:cNvSpPr>
          <p:nvPr/>
        </p:nvSpPr>
        <p:spPr bwMode="auto">
          <a:xfrm>
            <a:off x="7777163" y="1601788"/>
            <a:ext cx="87313" cy="7937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6" name="Rectangle 150"/>
          <p:cNvSpPr>
            <a:spLocks noChangeArrowheads="1"/>
          </p:cNvSpPr>
          <p:nvPr/>
        </p:nvSpPr>
        <p:spPr bwMode="auto">
          <a:xfrm>
            <a:off x="7777163" y="1601788"/>
            <a:ext cx="87313" cy="79375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7" name="Freeform 151"/>
          <p:cNvSpPr>
            <a:spLocks/>
          </p:cNvSpPr>
          <p:nvPr/>
        </p:nvSpPr>
        <p:spPr bwMode="auto">
          <a:xfrm>
            <a:off x="6532563" y="1731963"/>
            <a:ext cx="1482725" cy="157163"/>
          </a:xfrm>
          <a:custGeom>
            <a:avLst/>
            <a:gdLst>
              <a:gd name="T0" fmla="*/ 463 w 934"/>
              <a:gd name="T1" fmla="*/ 99 h 99"/>
              <a:gd name="T2" fmla="*/ 0 w 934"/>
              <a:gd name="T3" fmla="*/ 49 h 99"/>
              <a:gd name="T4" fmla="*/ 463 w 934"/>
              <a:gd name="T5" fmla="*/ 0 h 99"/>
              <a:gd name="T6" fmla="*/ 934 w 934"/>
              <a:gd name="T7" fmla="*/ 49 h 99"/>
              <a:gd name="T8" fmla="*/ 463 w 934"/>
              <a:gd name="T9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99">
                <a:moveTo>
                  <a:pt x="463" y="99"/>
                </a:moveTo>
                <a:lnTo>
                  <a:pt x="0" y="49"/>
                </a:lnTo>
                <a:lnTo>
                  <a:pt x="463" y="0"/>
                </a:lnTo>
                <a:lnTo>
                  <a:pt x="934" y="49"/>
                </a:lnTo>
                <a:lnTo>
                  <a:pt x="463" y="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8" name="Freeform 152"/>
          <p:cNvSpPr>
            <a:spLocks/>
          </p:cNvSpPr>
          <p:nvPr/>
        </p:nvSpPr>
        <p:spPr bwMode="auto">
          <a:xfrm>
            <a:off x="6532563" y="1731963"/>
            <a:ext cx="1482725" cy="157163"/>
          </a:xfrm>
          <a:custGeom>
            <a:avLst/>
            <a:gdLst>
              <a:gd name="T0" fmla="*/ 463 w 934"/>
              <a:gd name="T1" fmla="*/ 99 h 99"/>
              <a:gd name="T2" fmla="*/ 0 w 934"/>
              <a:gd name="T3" fmla="*/ 49 h 99"/>
              <a:gd name="T4" fmla="*/ 463 w 934"/>
              <a:gd name="T5" fmla="*/ 0 h 99"/>
              <a:gd name="T6" fmla="*/ 934 w 934"/>
              <a:gd name="T7" fmla="*/ 49 h 99"/>
              <a:gd name="T8" fmla="*/ 463 w 934"/>
              <a:gd name="T9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99">
                <a:moveTo>
                  <a:pt x="463" y="99"/>
                </a:moveTo>
                <a:lnTo>
                  <a:pt x="0" y="49"/>
                </a:lnTo>
                <a:lnTo>
                  <a:pt x="463" y="0"/>
                </a:lnTo>
                <a:lnTo>
                  <a:pt x="934" y="49"/>
                </a:lnTo>
                <a:lnTo>
                  <a:pt x="463" y="99"/>
                </a:lnTo>
                <a:close/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69" name="Line 153"/>
          <p:cNvSpPr>
            <a:spLocks noChangeShapeType="1"/>
          </p:cNvSpPr>
          <p:nvPr/>
        </p:nvSpPr>
        <p:spPr bwMode="auto">
          <a:xfrm>
            <a:off x="6996113" y="2713038"/>
            <a:ext cx="889000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0" name="Rectangle 154"/>
          <p:cNvSpPr>
            <a:spLocks noChangeArrowheads="1"/>
          </p:cNvSpPr>
          <p:nvPr/>
        </p:nvSpPr>
        <p:spPr bwMode="auto">
          <a:xfrm>
            <a:off x="7407275" y="2695576"/>
            <a:ext cx="63500" cy="5873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1" name="Rectangle 155"/>
          <p:cNvSpPr>
            <a:spLocks noChangeArrowheads="1"/>
          </p:cNvSpPr>
          <p:nvPr/>
        </p:nvSpPr>
        <p:spPr bwMode="auto">
          <a:xfrm>
            <a:off x="7407275" y="2695576"/>
            <a:ext cx="63500" cy="58738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2" name="Line 156"/>
          <p:cNvSpPr>
            <a:spLocks noChangeShapeType="1"/>
          </p:cNvSpPr>
          <p:nvPr/>
        </p:nvSpPr>
        <p:spPr bwMode="auto">
          <a:xfrm>
            <a:off x="7251700" y="2892426"/>
            <a:ext cx="455613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3" name="Rectangle 157"/>
          <p:cNvSpPr>
            <a:spLocks noChangeArrowheads="1"/>
          </p:cNvSpPr>
          <p:nvPr/>
        </p:nvSpPr>
        <p:spPr bwMode="auto">
          <a:xfrm>
            <a:off x="7391400" y="2820988"/>
            <a:ext cx="174625" cy="16668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4" name="Rectangle 158"/>
          <p:cNvSpPr>
            <a:spLocks noChangeArrowheads="1"/>
          </p:cNvSpPr>
          <p:nvPr/>
        </p:nvSpPr>
        <p:spPr bwMode="auto">
          <a:xfrm>
            <a:off x="7391400" y="2820988"/>
            <a:ext cx="174625" cy="166688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5" name="Freeform 159"/>
          <p:cNvSpPr>
            <a:spLocks/>
          </p:cNvSpPr>
          <p:nvPr/>
        </p:nvSpPr>
        <p:spPr bwMode="auto">
          <a:xfrm>
            <a:off x="7258050" y="2995613"/>
            <a:ext cx="407988" cy="155575"/>
          </a:xfrm>
          <a:custGeom>
            <a:avLst/>
            <a:gdLst>
              <a:gd name="T0" fmla="*/ 127 w 257"/>
              <a:gd name="T1" fmla="*/ 98 h 98"/>
              <a:gd name="T2" fmla="*/ 0 w 257"/>
              <a:gd name="T3" fmla="*/ 48 h 98"/>
              <a:gd name="T4" fmla="*/ 127 w 257"/>
              <a:gd name="T5" fmla="*/ 0 h 98"/>
              <a:gd name="T6" fmla="*/ 257 w 257"/>
              <a:gd name="T7" fmla="*/ 48 h 98"/>
              <a:gd name="T8" fmla="*/ 127 w 257"/>
              <a:gd name="T9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98">
                <a:moveTo>
                  <a:pt x="127" y="98"/>
                </a:moveTo>
                <a:lnTo>
                  <a:pt x="0" y="48"/>
                </a:lnTo>
                <a:lnTo>
                  <a:pt x="127" y="0"/>
                </a:lnTo>
                <a:lnTo>
                  <a:pt x="257" y="48"/>
                </a:lnTo>
                <a:lnTo>
                  <a:pt x="127" y="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6" name="Freeform 160"/>
          <p:cNvSpPr>
            <a:spLocks/>
          </p:cNvSpPr>
          <p:nvPr/>
        </p:nvSpPr>
        <p:spPr bwMode="auto">
          <a:xfrm>
            <a:off x="7258050" y="2995613"/>
            <a:ext cx="407988" cy="155575"/>
          </a:xfrm>
          <a:custGeom>
            <a:avLst/>
            <a:gdLst>
              <a:gd name="T0" fmla="*/ 127 w 257"/>
              <a:gd name="T1" fmla="*/ 98 h 98"/>
              <a:gd name="T2" fmla="*/ 0 w 257"/>
              <a:gd name="T3" fmla="*/ 48 h 98"/>
              <a:gd name="T4" fmla="*/ 127 w 257"/>
              <a:gd name="T5" fmla="*/ 0 h 98"/>
              <a:gd name="T6" fmla="*/ 257 w 257"/>
              <a:gd name="T7" fmla="*/ 48 h 98"/>
              <a:gd name="T8" fmla="*/ 127 w 257"/>
              <a:gd name="T9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98">
                <a:moveTo>
                  <a:pt x="127" y="98"/>
                </a:moveTo>
                <a:lnTo>
                  <a:pt x="0" y="48"/>
                </a:lnTo>
                <a:lnTo>
                  <a:pt x="127" y="0"/>
                </a:lnTo>
                <a:lnTo>
                  <a:pt x="257" y="48"/>
                </a:lnTo>
                <a:lnTo>
                  <a:pt x="127" y="98"/>
                </a:lnTo>
                <a:close/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7" name="Line 161"/>
          <p:cNvSpPr>
            <a:spLocks noChangeShapeType="1"/>
          </p:cNvSpPr>
          <p:nvPr/>
        </p:nvSpPr>
        <p:spPr bwMode="auto">
          <a:xfrm>
            <a:off x="6672263" y="3975101"/>
            <a:ext cx="595313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8" name="Rectangle 162"/>
          <p:cNvSpPr>
            <a:spLocks noChangeArrowheads="1"/>
          </p:cNvSpPr>
          <p:nvPr/>
        </p:nvSpPr>
        <p:spPr bwMode="auto">
          <a:xfrm>
            <a:off x="6889750" y="3911601"/>
            <a:ext cx="160338" cy="15081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79" name="Rectangle 163"/>
          <p:cNvSpPr>
            <a:spLocks noChangeArrowheads="1"/>
          </p:cNvSpPr>
          <p:nvPr/>
        </p:nvSpPr>
        <p:spPr bwMode="auto">
          <a:xfrm>
            <a:off x="6889750" y="3911601"/>
            <a:ext cx="160338" cy="150813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0" name="Line 164"/>
          <p:cNvSpPr>
            <a:spLocks noChangeShapeType="1"/>
          </p:cNvSpPr>
          <p:nvPr/>
        </p:nvSpPr>
        <p:spPr bwMode="auto">
          <a:xfrm>
            <a:off x="6784975" y="4157663"/>
            <a:ext cx="931863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1" name="Rectangle 165"/>
          <p:cNvSpPr>
            <a:spLocks noChangeArrowheads="1"/>
          </p:cNvSpPr>
          <p:nvPr/>
        </p:nvSpPr>
        <p:spPr bwMode="auto">
          <a:xfrm>
            <a:off x="7212013" y="4129088"/>
            <a:ext cx="79375" cy="7461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2" name="Rectangle 166"/>
          <p:cNvSpPr>
            <a:spLocks noChangeArrowheads="1"/>
          </p:cNvSpPr>
          <p:nvPr/>
        </p:nvSpPr>
        <p:spPr bwMode="auto">
          <a:xfrm>
            <a:off x="7212013" y="4129088"/>
            <a:ext cx="79375" cy="74613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3" name="Freeform 167"/>
          <p:cNvSpPr>
            <a:spLocks/>
          </p:cNvSpPr>
          <p:nvPr/>
        </p:nvSpPr>
        <p:spPr bwMode="auto">
          <a:xfrm>
            <a:off x="6797675" y="4257676"/>
            <a:ext cx="495300" cy="157163"/>
          </a:xfrm>
          <a:custGeom>
            <a:avLst/>
            <a:gdLst>
              <a:gd name="T0" fmla="*/ 152 w 312"/>
              <a:gd name="T1" fmla="*/ 99 h 99"/>
              <a:gd name="T2" fmla="*/ 0 w 312"/>
              <a:gd name="T3" fmla="*/ 50 h 99"/>
              <a:gd name="T4" fmla="*/ 152 w 312"/>
              <a:gd name="T5" fmla="*/ 0 h 99"/>
              <a:gd name="T6" fmla="*/ 312 w 312"/>
              <a:gd name="T7" fmla="*/ 50 h 99"/>
              <a:gd name="T8" fmla="*/ 152 w 312"/>
              <a:gd name="T9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99">
                <a:moveTo>
                  <a:pt x="152" y="99"/>
                </a:moveTo>
                <a:lnTo>
                  <a:pt x="0" y="50"/>
                </a:lnTo>
                <a:lnTo>
                  <a:pt x="152" y="0"/>
                </a:lnTo>
                <a:lnTo>
                  <a:pt x="312" y="50"/>
                </a:lnTo>
                <a:lnTo>
                  <a:pt x="152" y="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4" name="Freeform 168"/>
          <p:cNvSpPr>
            <a:spLocks/>
          </p:cNvSpPr>
          <p:nvPr/>
        </p:nvSpPr>
        <p:spPr bwMode="auto">
          <a:xfrm>
            <a:off x="6797675" y="4257676"/>
            <a:ext cx="495300" cy="157163"/>
          </a:xfrm>
          <a:custGeom>
            <a:avLst/>
            <a:gdLst>
              <a:gd name="T0" fmla="*/ 152 w 312"/>
              <a:gd name="T1" fmla="*/ 99 h 99"/>
              <a:gd name="T2" fmla="*/ 0 w 312"/>
              <a:gd name="T3" fmla="*/ 50 h 99"/>
              <a:gd name="T4" fmla="*/ 152 w 312"/>
              <a:gd name="T5" fmla="*/ 0 h 99"/>
              <a:gd name="T6" fmla="*/ 312 w 312"/>
              <a:gd name="T7" fmla="*/ 50 h 99"/>
              <a:gd name="T8" fmla="*/ 152 w 312"/>
              <a:gd name="T9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99">
                <a:moveTo>
                  <a:pt x="152" y="99"/>
                </a:moveTo>
                <a:lnTo>
                  <a:pt x="0" y="50"/>
                </a:lnTo>
                <a:lnTo>
                  <a:pt x="152" y="0"/>
                </a:lnTo>
                <a:lnTo>
                  <a:pt x="312" y="50"/>
                </a:lnTo>
                <a:lnTo>
                  <a:pt x="152" y="99"/>
                </a:lnTo>
                <a:close/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5" name="Line 169"/>
          <p:cNvSpPr>
            <a:spLocks noChangeShapeType="1"/>
          </p:cNvSpPr>
          <p:nvPr/>
        </p:nvSpPr>
        <p:spPr bwMode="auto">
          <a:xfrm>
            <a:off x="5857875" y="5959476"/>
            <a:ext cx="312102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6" name="Line 170"/>
          <p:cNvSpPr>
            <a:spLocks noChangeShapeType="1"/>
          </p:cNvSpPr>
          <p:nvPr/>
        </p:nvSpPr>
        <p:spPr bwMode="auto">
          <a:xfrm>
            <a:off x="6024563" y="5916613"/>
            <a:ext cx="0" cy="8890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87" name="Rectangle 171"/>
          <p:cNvSpPr>
            <a:spLocks noChangeArrowheads="1"/>
          </p:cNvSpPr>
          <p:nvPr/>
        </p:nvSpPr>
        <p:spPr bwMode="auto">
          <a:xfrm>
            <a:off x="5924550" y="6011863"/>
            <a:ext cx="254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8" name="Rectangle 172"/>
          <p:cNvSpPr>
            <a:spLocks noChangeArrowheads="1"/>
          </p:cNvSpPr>
          <p:nvPr/>
        </p:nvSpPr>
        <p:spPr bwMode="auto">
          <a:xfrm>
            <a:off x="6103938" y="58975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9" name="Line 173"/>
          <p:cNvSpPr>
            <a:spLocks noChangeShapeType="1"/>
          </p:cNvSpPr>
          <p:nvPr/>
        </p:nvSpPr>
        <p:spPr bwMode="auto">
          <a:xfrm>
            <a:off x="6699250" y="5916613"/>
            <a:ext cx="0" cy="8890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90" name="Rectangle 174"/>
          <p:cNvSpPr>
            <a:spLocks noChangeArrowheads="1"/>
          </p:cNvSpPr>
          <p:nvPr/>
        </p:nvSpPr>
        <p:spPr bwMode="auto">
          <a:xfrm>
            <a:off x="6602413" y="6011863"/>
            <a:ext cx="254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0.7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1" name="Rectangle 175"/>
          <p:cNvSpPr>
            <a:spLocks noChangeArrowheads="1"/>
          </p:cNvSpPr>
          <p:nvPr/>
        </p:nvSpPr>
        <p:spPr bwMode="auto">
          <a:xfrm>
            <a:off x="6781800" y="58975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2" name="Line 176"/>
          <p:cNvSpPr>
            <a:spLocks noChangeShapeType="1"/>
          </p:cNvSpPr>
          <p:nvPr/>
        </p:nvSpPr>
        <p:spPr bwMode="auto">
          <a:xfrm>
            <a:off x="7419975" y="5916613"/>
            <a:ext cx="0" cy="8890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93" name="Rectangle 177"/>
          <p:cNvSpPr>
            <a:spLocks noChangeArrowheads="1"/>
          </p:cNvSpPr>
          <p:nvPr/>
        </p:nvSpPr>
        <p:spPr bwMode="auto">
          <a:xfrm>
            <a:off x="7380288" y="6011863"/>
            <a:ext cx="138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4" name="Rectangle 178"/>
          <p:cNvSpPr>
            <a:spLocks noChangeArrowheads="1"/>
          </p:cNvSpPr>
          <p:nvPr/>
        </p:nvSpPr>
        <p:spPr bwMode="auto">
          <a:xfrm>
            <a:off x="7453313" y="58975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5" name="Line 179"/>
          <p:cNvSpPr>
            <a:spLocks noChangeShapeType="1"/>
          </p:cNvSpPr>
          <p:nvPr/>
        </p:nvSpPr>
        <p:spPr bwMode="auto">
          <a:xfrm>
            <a:off x="8235950" y="5916613"/>
            <a:ext cx="0" cy="8890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96" name="Rectangle 180"/>
          <p:cNvSpPr>
            <a:spLocks noChangeArrowheads="1"/>
          </p:cNvSpPr>
          <p:nvPr/>
        </p:nvSpPr>
        <p:spPr bwMode="auto">
          <a:xfrm>
            <a:off x="8135938" y="6011863"/>
            <a:ext cx="254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7" name="Rectangle 181"/>
          <p:cNvSpPr>
            <a:spLocks noChangeArrowheads="1"/>
          </p:cNvSpPr>
          <p:nvPr/>
        </p:nvSpPr>
        <p:spPr bwMode="auto">
          <a:xfrm>
            <a:off x="8315325" y="58975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98" name="Line 182"/>
          <p:cNvSpPr>
            <a:spLocks noChangeShapeType="1"/>
          </p:cNvSpPr>
          <p:nvPr/>
        </p:nvSpPr>
        <p:spPr bwMode="auto">
          <a:xfrm>
            <a:off x="8813800" y="5916613"/>
            <a:ext cx="0" cy="8890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99" name="Rectangle 183"/>
          <p:cNvSpPr>
            <a:spLocks noChangeArrowheads="1"/>
          </p:cNvSpPr>
          <p:nvPr/>
        </p:nvSpPr>
        <p:spPr bwMode="auto">
          <a:xfrm>
            <a:off x="8775700" y="6011863"/>
            <a:ext cx="138113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00" name="Rectangle 184"/>
          <p:cNvSpPr>
            <a:spLocks noChangeArrowheads="1"/>
          </p:cNvSpPr>
          <p:nvPr/>
        </p:nvSpPr>
        <p:spPr bwMode="auto">
          <a:xfrm>
            <a:off x="8847138" y="5897563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01" name="Rectangle 185"/>
          <p:cNvSpPr>
            <a:spLocks noChangeArrowheads="1"/>
          </p:cNvSpPr>
          <p:nvPr/>
        </p:nvSpPr>
        <p:spPr bwMode="auto">
          <a:xfrm>
            <a:off x="6383338" y="6169026"/>
            <a:ext cx="10001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Favours DOAC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02" name="Rectangle 186"/>
          <p:cNvSpPr>
            <a:spLocks noChangeArrowheads="1"/>
          </p:cNvSpPr>
          <p:nvPr/>
        </p:nvSpPr>
        <p:spPr bwMode="auto">
          <a:xfrm>
            <a:off x="7254875" y="60547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03" name="Rectangle 187"/>
          <p:cNvSpPr>
            <a:spLocks noChangeArrowheads="1"/>
          </p:cNvSpPr>
          <p:nvPr/>
        </p:nvSpPr>
        <p:spPr bwMode="auto">
          <a:xfrm>
            <a:off x="7480300" y="6169026"/>
            <a:ext cx="11303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Favours Warfarin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04" name="Rectangle 188"/>
          <p:cNvSpPr>
            <a:spLocks noChangeArrowheads="1"/>
          </p:cNvSpPr>
          <p:nvPr/>
        </p:nvSpPr>
        <p:spPr bwMode="auto">
          <a:xfrm>
            <a:off x="8464550" y="6054726"/>
            <a:ext cx="174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14312" y="188566"/>
            <a:ext cx="606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B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xmlns="" val="3910007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10643" y="738189"/>
            <a:ext cx="871855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074151" y="624046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19063" y="995363"/>
            <a:ext cx="893127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39713" y="833438"/>
            <a:ext cx="1200150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Study or Subgroup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382713" y="7254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39713" y="1009651"/>
            <a:ext cx="3333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Apix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12763" y="1009651"/>
            <a:ext cx="355600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aban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808038" y="9017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239713" y="1222376"/>
            <a:ext cx="7966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Larsen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et al.</a:t>
            </a:r>
            <a:r>
              <a:rPr kumimoji="0" lang="ca-ES" sz="10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52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239713" y="1398588"/>
            <a:ext cx="50654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Li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78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239713" y="1577976"/>
            <a:ext cx="8335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Nielsen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et al.</a:t>
            </a:r>
            <a:r>
              <a:rPr kumimoji="0" lang="ca-ES" sz="10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53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239713" y="1720851"/>
            <a:ext cx="1093788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Subtotal (95% CI)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1276351" y="1612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239713" y="1930401"/>
            <a:ext cx="42623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Tau² = 0.06;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16.73,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2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0002); I² = 88%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4168776" y="181927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239713" y="2106613"/>
            <a:ext cx="226183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overall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effect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Z = 2.09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04)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2544763" y="19954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239713" y="2428876"/>
            <a:ext cx="72072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Dabigatran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898526" y="232092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239713" y="2638426"/>
            <a:ext cx="7966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Larsen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52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239713" y="2817813"/>
            <a:ext cx="8335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Nielsen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53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239713" y="2960688"/>
            <a:ext cx="1093788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Subtotal (95% CI)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Rectangle 33"/>
          <p:cNvSpPr>
            <a:spLocks noChangeArrowheads="1"/>
          </p:cNvSpPr>
          <p:nvPr/>
        </p:nvSpPr>
        <p:spPr bwMode="auto">
          <a:xfrm>
            <a:off x="1276351" y="28527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34"/>
          <p:cNvSpPr>
            <a:spLocks noChangeArrowheads="1"/>
          </p:cNvSpPr>
          <p:nvPr/>
        </p:nvSpPr>
        <p:spPr bwMode="auto">
          <a:xfrm>
            <a:off x="239713" y="3170238"/>
            <a:ext cx="11366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Heterogeneity: Tau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5"/>
          <p:cNvSpPr>
            <a:spLocks noChangeArrowheads="1"/>
          </p:cNvSpPr>
          <p:nvPr/>
        </p:nvSpPr>
        <p:spPr bwMode="auto">
          <a:xfrm>
            <a:off x="1314451" y="3170238"/>
            <a:ext cx="303769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² = 0.03;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7.59,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1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006); I² = 87%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36"/>
          <p:cNvSpPr>
            <a:spLocks noChangeArrowheads="1"/>
          </p:cNvSpPr>
          <p:nvPr/>
        </p:nvSpPr>
        <p:spPr bwMode="auto">
          <a:xfrm>
            <a:off x="4027488" y="305911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37"/>
          <p:cNvSpPr>
            <a:spLocks noChangeArrowheads="1"/>
          </p:cNvSpPr>
          <p:nvPr/>
        </p:nvSpPr>
        <p:spPr bwMode="auto">
          <a:xfrm>
            <a:off x="239713" y="3346451"/>
            <a:ext cx="23323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overall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effect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Z = 1.82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07)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Rectangle 38"/>
          <p:cNvSpPr>
            <a:spLocks noChangeArrowheads="1"/>
          </p:cNvSpPr>
          <p:nvPr/>
        </p:nvSpPr>
        <p:spPr bwMode="auto">
          <a:xfrm>
            <a:off x="2544763" y="323532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Rectangle 39"/>
          <p:cNvSpPr>
            <a:spLocks noChangeArrowheads="1"/>
          </p:cNvSpPr>
          <p:nvPr/>
        </p:nvSpPr>
        <p:spPr bwMode="auto">
          <a:xfrm>
            <a:off x="239713" y="3667126"/>
            <a:ext cx="817563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Rivaroxaban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Rectangle 40"/>
          <p:cNvSpPr>
            <a:spLocks noChangeArrowheads="1"/>
          </p:cNvSpPr>
          <p:nvPr/>
        </p:nvSpPr>
        <p:spPr bwMode="auto">
          <a:xfrm>
            <a:off x="996951" y="355917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Rectangle 41"/>
          <p:cNvSpPr>
            <a:spLocks noChangeArrowheads="1"/>
          </p:cNvSpPr>
          <p:nvPr/>
        </p:nvSpPr>
        <p:spPr bwMode="auto">
          <a:xfrm>
            <a:off x="239713" y="3879851"/>
            <a:ext cx="7966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Larsen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52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43"/>
          <p:cNvSpPr>
            <a:spLocks noChangeArrowheads="1"/>
          </p:cNvSpPr>
          <p:nvPr/>
        </p:nvSpPr>
        <p:spPr bwMode="auto">
          <a:xfrm>
            <a:off x="239713" y="4056063"/>
            <a:ext cx="8335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Nielsen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 al.</a:t>
            </a:r>
            <a:r>
              <a:rPr lang="ca-ES" sz="1000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53</a:t>
            </a:r>
            <a:endParaRPr kumimoji="0" lang="ca-E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5" name="Rectangle 45"/>
          <p:cNvSpPr>
            <a:spLocks noChangeArrowheads="1"/>
          </p:cNvSpPr>
          <p:nvPr/>
        </p:nvSpPr>
        <p:spPr bwMode="auto">
          <a:xfrm>
            <a:off x="239713" y="4198938"/>
            <a:ext cx="1093788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Subtotal (95% CI)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6" name="Rectangle 46"/>
          <p:cNvSpPr>
            <a:spLocks noChangeArrowheads="1"/>
          </p:cNvSpPr>
          <p:nvPr/>
        </p:nvSpPr>
        <p:spPr bwMode="auto">
          <a:xfrm>
            <a:off x="1276351" y="40909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7" name="Rectangle 47"/>
          <p:cNvSpPr>
            <a:spLocks noChangeArrowheads="1"/>
          </p:cNvSpPr>
          <p:nvPr/>
        </p:nvSpPr>
        <p:spPr bwMode="auto">
          <a:xfrm>
            <a:off x="239713" y="4411663"/>
            <a:ext cx="40507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Heterogeneity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Tau² = 0,00;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1.54,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1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21); I² = 35%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8" name="Rectangle 48"/>
          <p:cNvSpPr>
            <a:spLocks noChangeArrowheads="1"/>
          </p:cNvSpPr>
          <p:nvPr/>
        </p:nvSpPr>
        <p:spPr bwMode="auto">
          <a:xfrm>
            <a:off x="3957638" y="43005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9" name="Rectangle 49"/>
          <p:cNvSpPr>
            <a:spLocks noChangeArrowheads="1"/>
          </p:cNvSpPr>
          <p:nvPr/>
        </p:nvSpPr>
        <p:spPr bwMode="auto">
          <a:xfrm>
            <a:off x="239713" y="4587876"/>
            <a:ext cx="150336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overall effect: Z =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0" name="Rectangle 50"/>
          <p:cNvSpPr>
            <a:spLocks noChangeArrowheads="1"/>
          </p:cNvSpPr>
          <p:nvPr/>
        </p:nvSpPr>
        <p:spPr bwMode="auto">
          <a:xfrm>
            <a:off x="1674813" y="4587876"/>
            <a:ext cx="90488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1" name="Rectangle 51"/>
          <p:cNvSpPr>
            <a:spLocks noChangeArrowheads="1"/>
          </p:cNvSpPr>
          <p:nvPr/>
        </p:nvSpPr>
        <p:spPr bwMode="auto">
          <a:xfrm>
            <a:off x="1709738" y="4587876"/>
            <a:ext cx="77585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1.24 (P = </a:t>
            </a:r>
            <a:r>
              <a:rPr lang="ca-ES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22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2" name="Rectangle 52"/>
          <p:cNvSpPr>
            <a:spLocks noChangeArrowheads="1"/>
          </p:cNvSpPr>
          <p:nvPr/>
        </p:nvSpPr>
        <p:spPr bwMode="auto">
          <a:xfrm>
            <a:off x="2544763" y="44767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3" name="Rectangle 53"/>
          <p:cNvSpPr>
            <a:spLocks noChangeArrowheads="1"/>
          </p:cNvSpPr>
          <p:nvPr/>
        </p:nvSpPr>
        <p:spPr bwMode="auto">
          <a:xfrm>
            <a:off x="293688" y="5291138"/>
            <a:ext cx="42944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Test for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subgroup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differences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ca-E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chi-</a:t>
            </a:r>
            <a:r>
              <a:rPr lang="ca-ES" sz="1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square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8.88, </a:t>
            </a:r>
            <a:r>
              <a:rPr kumimoji="0" lang="ca-E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df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= 2 (P = 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01), I² = 77.5%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4" name="Rectangle 54"/>
          <p:cNvSpPr>
            <a:spLocks noChangeArrowheads="1"/>
          </p:cNvSpPr>
          <p:nvPr/>
        </p:nvSpPr>
        <p:spPr bwMode="auto">
          <a:xfrm>
            <a:off x="4251326" y="518001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5" name="Rectangle 55"/>
          <p:cNvSpPr>
            <a:spLocks noChangeArrowheads="1"/>
          </p:cNvSpPr>
          <p:nvPr/>
        </p:nvSpPr>
        <p:spPr bwMode="auto">
          <a:xfrm>
            <a:off x="2201863" y="827088"/>
            <a:ext cx="519113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log[HR]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6" name="Rectangle 56"/>
          <p:cNvSpPr>
            <a:spLocks noChangeArrowheads="1"/>
          </p:cNvSpPr>
          <p:nvPr/>
        </p:nvSpPr>
        <p:spPr bwMode="auto">
          <a:xfrm>
            <a:off x="2659063" y="7191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7" name="Rectangle 57"/>
          <p:cNvSpPr>
            <a:spLocks noChangeArrowheads="1"/>
          </p:cNvSpPr>
          <p:nvPr/>
        </p:nvSpPr>
        <p:spPr bwMode="auto">
          <a:xfrm>
            <a:off x="2284413" y="1222376"/>
            <a:ext cx="98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8" name="Rectangle 58"/>
          <p:cNvSpPr>
            <a:spLocks noChangeArrowheads="1"/>
          </p:cNvSpPr>
          <p:nvPr/>
        </p:nvSpPr>
        <p:spPr bwMode="auto">
          <a:xfrm>
            <a:off x="2327276" y="1222376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0.462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9" name="Rectangle 59"/>
          <p:cNvSpPr>
            <a:spLocks noChangeArrowheads="1"/>
          </p:cNvSpPr>
          <p:nvPr/>
        </p:nvSpPr>
        <p:spPr bwMode="auto">
          <a:xfrm>
            <a:off x="2643188" y="11112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0" name="Rectangle 60"/>
          <p:cNvSpPr>
            <a:spLocks noChangeArrowheads="1"/>
          </p:cNvSpPr>
          <p:nvPr/>
        </p:nvSpPr>
        <p:spPr bwMode="auto">
          <a:xfrm>
            <a:off x="2284413" y="1398588"/>
            <a:ext cx="98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2327276" y="1398588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0.494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Rectangle 62"/>
          <p:cNvSpPr>
            <a:spLocks noChangeArrowheads="1"/>
          </p:cNvSpPr>
          <p:nvPr/>
        </p:nvSpPr>
        <p:spPr bwMode="auto">
          <a:xfrm>
            <a:off x="2643188" y="128746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3" name="Rectangle 63"/>
          <p:cNvSpPr>
            <a:spLocks noChangeArrowheads="1"/>
          </p:cNvSpPr>
          <p:nvPr/>
        </p:nvSpPr>
        <p:spPr bwMode="auto">
          <a:xfrm>
            <a:off x="2327276" y="1577976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0.095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4" name="Rectangle 64"/>
          <p:cNvSpPr>
            <a:spLocks noChangeArrowheads="1"/>
          </p:cNvSpPr>
          <p:nvPr/>
        </p:nvSpPr>
        <p:spPr bwMode="auto">
          <a:xfrm>
            <a:off x="2570163" y="14668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5" name="Rectangle 65"/>
          <p:cNvSpPr>
            <a:spLocks noChangeArrowheads="1"/>
          </p:cNvSpPr>
          <p:nvPr/>
        </p:nvSpPr>
        <p:spPr bwMode="auto">
          <a:xfrm>
            <a:off x="2284413" y="2638426"/>
            <a:ext cx="98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6" name="Rectangle 66"/>
          <p:cNvSpPr>
            <a:spLocks noChangeArrowheads="1"/>
          </p:cNvSpPr>
          <p:nvPr/>
        </p:nvSpPr>
        <p:spPr bwMode="auto">
          <a:xfrm>
            <a:off x="2327276" y="2638426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0.386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7" name="Rectangle 67"/>
          <p:cNvSpPr>
            <a:spLocks noChangeArrowheads="1"/>
          </p:cNvSpPr>
          <p:nvPr/>
        </p:nvSpPr>
        <p:spPr bwMode="auto">
          <a:xfrm>
            <a:off x="2643188" y="25273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8" name="Rectangle 68"/>
          <p:cNvSpPr>
            <a:spLocks noChangeArrowheads="1"/>
          </p:cNvSpPr>
          <p:nvPr/>
        </p:nvSpPr>
        <p:spPr bwMode="auto">
          <a:xfrm>
            <a:off x="2284413" y="2817813"/>
            <a:ext cx="98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9" name="Rectangle 69"/>
          <p:cNvSpPr>
            <a:spLocks noChangeArrowheads="1"/>
          </p:cNvSpPr>
          <p:nvPr/>
        </p:nvSpPr>
        <p:spPr bwMode="auto">
          <a:xfrm>
            <a:off x="2327276" y="2817813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0.116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0" name="Rectangle 70"/>
          <p:cNvSpPr>
            <a:spLocks noChangeArrowheads="1"/>
          </p:cNvSpPr>
          <p:nvPr/>
        </p:nvSpPr>
        <p:spPr bwMode="auto">
          <a:xfrm>
            <a:off x="2643188" y="27066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1" name="Rectangle 71"/>
          <p:cNvSpPr>
            <a:spLocks noChangeArrowheads="1"/>
          </p:cNvSpPr>
          <p:nvPr/>
        </p:nvSpPr>
        <p:spPr bwMode="auto">
          <a:xfrm>
            <a:off x="2254251" y="3879851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0.029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2" name="Rectangle 72"/>
          <p:cNvSpPr>
            <a:spLocks noChangeArrowheads="1"/>
          </p:cNvSpPr>
          <p:nvPr/>
        </p:nvSpPr>
        <p:spPr bwMode="auto">
          <a:xfrm>
            <a:off x="2570163" y="376872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3" name="Rectangle 73"/>
          <p:cNvSpPr>
            <a:spLocks noChangeArrowheads="1"/>
          </p:cNvSpPr>
          <p:nvPr/>
        </p:nvSpPr>
        <p:spPr bwMode="auto">
          <a:xfrm>
            <a:off x="2254251" y="4056063"/>
            <a:ext cx="3173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0.174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4" name="Rectangle 74"/>
          <p:cNvSpPr>
            <a:spLocks noChangeArrowheads="1"/>
          </p:cNvSpPr>
          <p:nvPr/>
        </p:nvSpPr>
        <p:spPr bwMode="auto">
          <a:xfrm>
            <a:off x="2570163" y="39449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5" name="Rectangle 75"/>
          <p:cNvSpPr>
            <a:spLocks noChangeArrowheads="1"/>
          </p:cNvSpPr>
          <p:nvPr/>
        </p:nvSpPr>
        <p:spPr bwMode="auto">
          <a:xfrm>
            <a:off x="3059113" y="827088"/>
            <a:ext cx="227013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SE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6" name="Rectangle 76"/>
          <p:cNvSpPr>
            <a:spLocks noChangeArrowheads="1"/>
          </p:cNvSpPr>
          <p:nvPr/>
        </p:nvSpPr>
        <p:spPr bwMode="auto">
          <a:xfrm>
            <a:off x="3316288" y="7191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7" name="Rectangle 77"/>
          <p:cNvSpPr>
            <a:spLocks noChangeArrowheads="1"/>
          </p:cNvSpPr>
          <p:nvPr/>
        </p:nvSpPr>
        <p:spPr bwMode="auto">
          <a:xfrm>
            <a:off x="3033713" y="1222376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0.10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8" name="Rectangle 78"/>
          <p:cNvSpPr>
            <a:spLocks noChangeArrowheads="1"/>
          </p:cNvSpPr>
          <p:nvPr/>
        </p:nvSpPr>
        <p:spPr bwMode="auto">
          <a:xfrm>
            <a:off x="3278188" y="11112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9" name="Rectangle 79"/>
          <p:cNvSpPr>
            <a:spLocks noChangeArrowheads="1"/>
          </p:cNvSpPr>
          <p:nvPr/>
        </p:nvSpPr>
        <p:spPr bwMode="auto">
          <a:xfrm>
            <a:off x="3033713" y="1398588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0.04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0" name="Rectangle 80"/>
          <p:cNvSpPr>
            <a:spLocks noChangeArrowheads="1"/>
          </p:cNvSpPr>
          <p:nvPr/>
        </p:nvSpPr>
        <p:spPr bwMode="auto">
          <a:xfrm>
            <a:off x="3278188" y="128746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1" name="Rectangle 81"/>
          <p:cNvSpPr>
            <a:spLocks noChangeArrowheads="1"/>
          </p:cNvSpPr>
          <p:nvPr/>
        </p:nvSpPr>
        <p:spPr bwMode="auto">
          <a:xfrm>
            <a:off x="3033713" y="1577976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0.14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2" name="Rectangle 82"/>
          <p:cNvSpPr>
            <a:spLocks noChangeArrowheads="1"/>
          </p:cNvSpPr>
          <p:nvPr/>
        </p:nvSpPr>
        <p:spPr bwMode="auto">
          <a:xfrm>
            <a:off x="3278188" y="14668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3" name="Rectangle 83"/>
          <p:cNvSpPr>
            <a:spLocks noChangeArrowheads="1"/>
          </p:cNvSpPr>
          <p:nvPr/>
        </p:nvSpPr>
        <p:spPr bwMode="auto">
          <a:xfrm>
            <a:off x="3033713" y="2638426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0.08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4" name="Rectangle 84"/>
          <p:cNvSpPr>
            <a:spLocks noChangeArrowheads="1"/>
          </p:cNvSpPr>
          <p:nvPr/>
        </p:nvSpPr>
        <p:spPr bwMode="auto">
          <a:xfrm>
            <a:off x="3278188" y="25273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5" name="Rectangle 85"/>
          <p:cNvSpPr>
            <a:spLocks noChangeArrowheads="1"/>
          </p:cNvSpPr>
          <p:nvPr/>
        </p:nvSpPr>
        <p:spPr bwMode="auto">
          <a:xfrm>
            <a:off x="3033713" y="2817813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0.05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6" name="Rectangle 86"/>
          <p:cNvSpPr>
            <a:spLocks noChangeArrowheads="1"/>
          </p:cNvSpPr>
          <p:nvPr/>
        </p:nvSpPr>
        <p:spPr bwMode="auto">
          <a:xfrm>
            <a:off x="3278188" y="27066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7" name="Rectangle 87"/>
          <p:cNvSpPr>
            <a:spLocks noChangeArrowheads="1"/>
          </p:cNvSpPr>
          <p:nvPr/>
        </p:nvSpPr>
        <p:spPr bwMode="auto">
          <a:xfrm>
            <a:off x="3033713" y="3879851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0.07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8" name="Rectangle 88"/>
          <p:cNvSpPr>
            <a:spLocks noChangeArrowheads="1"/>
          </p:cNvSpPr>
          <p:nvPr/>
        </p:nvSpPr>
        <p:spPr bwMode="auto">
          <a:xfrm>
            <a:off x="3278188" y="376872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9" name="Rectangle 89"/>
          <p:cNvSpPr>
            <a:spLocks noChangeArrowheads="1"/>
          </p:cNvSpPr>
          <p:nvPr/>
        </p:nvSpPr>
        <p:spPr bwMode="auto">
          <a:xfrm>
            <a:off x="3033713" y="4056063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0.09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0" name="Rectangle 90"/>
          <p:cNvSpPr>
            <a:spLocks noChangeArrowheads="1"/>
          </p:cNvSpPr>
          <p:nvPr/>
        </p:nvSpPr>
        <p:spPr bwMode="auto">
          <a:xfrm>
            <a:off x="3278188" y="39449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1" name="Rectangle 91"/>
          <p:cNvSpPr>
            <a:spLocks noChangeArrowheads="1"/>
          </p:cNvSpPr>
          <p:nvPr/>
        </p:nvSpPr>
        <p:spPr bwMode="auto">
          <a:xfrm>
            <a:off x="3822701" y="833438"/>
            <a:ext cx="481013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Weight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2" name="Rectangle 92"/>
          <p:cNvSpPr>
            <a:spLocks noChangeArrowheads="1"/>
          </p:cNvSpPr>
          <p:nvPr/>
        </p:nvSpPr>
        <p:spPr bwMode="auto">
          <a:xfrm>
            <a:off x="4244976" y="7254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3" name="Rectangle 93"/>
          <p:cNvSpPr>
            <a:spLocks noChangeArrowheads="1"/>
          </p:cNvSpPr>
          <p:nvPr/>
        </p:nvSpPr>
        <p:spPr bwMode="auto">
          <a:xfrm>
            <a:off x="3894138" y="1222376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33.3%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4" name="Rectangle 94"/>
          <p:cNvSpPr>
            <a:spLocks noChangeArrowheads="1"/>
          </p:cNvSpPr>
          <p:nvPr/>
        </p:nvSpPr>
        <p:spPr bwMode="auto">
          <a:xfrm>
            <a:off x="4251326" y="11112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5" name="Rectangle 95"/>
          <p:cNvSpPr>
            <a:spLocks noChangeArrowheads="1"/>
          </p:cNvSpPr>
          <p:nvPr/>
        </p:nvSpPr>
        <p:spPr bwMode="auto">
          <a:xfrm>
            <a:off x="3894138" y="1398588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37.6%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6" name="Rectangle 96"/>
          <p:cNvSpPr>
            <a:spLocks noChangeArrowheads="1"/>
          </p:cNvSpPr>
          <p:nvPr/>
        </p:nvSpPr>
        <p:spPr bwMode="auto">
          <a:xfrm>
            <a:off x="4251326" y="128746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7" name="Rectangle 97"/>
          <p:cNvSpPr>
            <a:spLocks noChangeArrowheads="1"/>
          </p:cNvSpPr>
          <p:nvPr/>
        </p:nvSpPr>
        <p:spPr bwMode="auto">
          <a:xfrm>
            <a:off x="3894138" y="1577976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29.2%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8" name="Rectangle 98"/>
          <p:cNvSpPr>
            <a:spLocks noChangeArrowheads="1"/>
          </p:cNvSpPr>
          <p:nvPr/>
        </p:nvSpPr>
        <p:spPr bwMode="auto">
          <a:xfrm>
            <a:off x="4251326" y="14668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9" name="Rectangle 99"/>
          <p:cNvSpPr>
            <a:spLocks noChangeArrowheads="1"/>
          </p:cNvSpPr>
          <p:nvPr/>
        </p:nvSpPr>
        <p:spPr bwMode="auto">
          <a:xfrm>
            <a:off x="3822701" y="1720851"/>
            <a:ext cx="4312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100.0%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0" name="Rectangle 100"/>
          <p:cNvSpPr>
            <a:spLocks noChangeArrowheads="1"/>
          </p:cNvSpPr>
          <p:nvPr/>
        </p:nvSpPr>
        <p:spPr bwMode="auto">
          <a:xfrm>
            <a:off x="4251326" y="1612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1" name="Rectangle 101"/>
          <p:cNvSpPr>
            <a:spLocks noChangeArrowheads="1"/>
          </p:cNvSpPr>
          <p:nvPr/>
        </p:nvSpPr>
        <p:spPr bwMode="auto">
          <a:xfrm>
            <a:off x="3894138" y="2638426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47.5%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2" name="Rectangle 102"/>
          <p:cNvSpPr>
            <a:spLocks noChangeArrowheads="1"/>
          </p:cNvSpPr>
          <p:nvPr/>
        </p:nvSpPr>
        <p:spPr bwMode="auto">
          <a:xfrm>
            <a:off x="4251326" y="25273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3" name="Rectangle 103"/>
          <p:cNvSpPr>
            <a:spLocks noChangeArrowheads="1"/>
          </p:cNvSpPr>
          <p:nvPr/>
        </p:nvSpPr>
        <p:spPr bwMode="auto">
          <a:xfrm>
            <a:off x="3894138" y="2817813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52.5%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4" name="Rectangle 104"/>
          <p:cNvSpPr>
            <a:spLocks noChangeArrowheads="1"/>
          </p:cNvSpPr>
          <p:nvPr/>
        </p:nvSpPr>
        <p:spPr bwMode="auto">
          <a:xfrm>
            <a:off x="4251326" y="27066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5" name="Rectangle 105"/>
          <p:cNvSpPr>
            <a:spLocks noChangeArrowheads="1"/>
          </p:cNvSpPr>
          <p:nvPr/>
        </p:nvSpPr>
        <p:spPr bwMode="auto">
          <a:xfrm>
            <a:off x="3822701" y="2960688"/>
            <a:ext cx="246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100.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6" name="Rectangle 106"/>
          <p:cNvSpPr>
            <a:spLocks noChangeArrowheads="1"/>
          </p:cNvSpPr>
          <p:nvPr/>
        </p:nvSpPr>
        <p:spPr bwMode="auto">
          <a:xfrm>
            <a:off x="4070351" y="2960688"/>
            <a:ext cx="236538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7" name="Rectangle 107"/>
          <p:cNvSpPr>
            <a:spLocks noChangeArrowheads="1"/>
          </p:cNvSpPr>
          <p:nvPr/>
        </p:nvSpPr>
        <p:spPr bwMode="auto">
          <a:xfrm>
            <a:off x="4251326" y="28527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8" name="Rectangle 108"/>
          <p:cNvSpPr>
            <a:spLocks noChangeArrowheads="1"/>
          </p:cNvSpPr>
          <p:nvPr/>
        </p:nvSpPr>
        <p:spPr bwMode="auto">
          <a:xfrm>
            <a:off x="3894138" y="3879851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59.8%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49" name="Rectangle 109"/>
          <p:cNvSpPr>
            <a:spLocks noChangeArrowheads="1"/>
          </p:cNvSpPr>
          <p:nvPr/>
        </p:nvSpPr>
        <p:spPr bwMode="auto">
          <a:xfrm>
            <a:off x="4251326" y="376872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0" name="Rectangle 110"/>
          <p:cNvSpPr>
            <a:spLocks noChangeArrowheads="1"/>
          </p:cNvSpPr>
          <p:nvPr/>
        </p:nvSpPr>
        <p:spPr bwMode="auto">
          <a:xfrm>
            <a:off x="3894138" y="4056063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40.2%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1" name="Rectangle 111"/>
          <p:cNvSpPr>
            <a:spLocks noChangeArrowheads="1"/>
          </p:cNvSpPr>
          <p:nvPr/>
        </p:nvSpPr>
        <p:spPr bwMode="auto">
          <a:xfrm>
            <a:off x="4251326" y="39449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2" name="Rectangle 112"/>
          <p:cNvSpPr>
            <a:spLocks noChangeArrowheads="1"/>
          </p:cNvSpPr>
          <p:nvPr/>
        </p:nvSpPr>
        <p:spPr bwMode="auto">
          <a:xfrm>
            <a:off x="3822701" y="4198938"/>
            <a:ext cx="4312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100.0%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3" name="Rectangle 113"/>
          <p:cNvSpPr>
            <a:spLocks noChangeArrowheads="1"/>
          </p:cNvSpPr>
          <p:nvPr/>
        </p:nvSpPr>
        <p:spPr bwMode="auto">
          <a:xfrm>
            <a:off x="4251326" y="40909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4" name="Rectangle 114"/>
          <p:cNvSpPr>
            <a:spLocks noChangeArrowheads="1"/>
          </p:cNvSpPr>
          <p:nvPr/>
        </p:nvSpPr>
        <p:spPr bwMode="auto">
          <a:xfrm>
            <a:off x="4527551" y="833438"/>
            <a:ext cx="115736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IV, </a:t>
            </a:r>
            <a:r>
              <a:rPr kumimoji="0" lang="ca-ES" sz="10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Random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95%CI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5" name="Rectangle 115"/>
          <p:cNvSpPr>
            <a:spLocks noChangeArrowheads="1"/>
          </p:cNvSpPr>
          <p:nvPr/>
        </p:nvSpPr>
        <p:spPr bwMode="auto">
          <a:xfrm>
            <a:off x="5703888" y="7254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6" name="Rectangle 116"/>
          <p:cNvSpPr>
            <a:spLocks noChangeArrowheads="1"/>
          </p:cNvSpPr>
          <p:nvPr/>
        </p:nvSpPr>
        <p:spPr bwMode="auto">
          <a:xfrm>
            <a:off x="4713288" y="1222376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0.63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0.52-0.76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7" name="Rectangle 117"/>
          <p:cNvSpPr>
            <a:spLocks noChangeArrowheads="1"/>
          </p:cNvSpPr>
          <p:nvPr/>
        </p:nvSpPr>
        <p:spPr bwMode="auto">
          <a:xfrm>
            <a:off x="5624513" y="11112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8" name="Rectangle 118"/>
          <p:cNvSpPr>
            <a:spLocks noChangeArrowheads="1"/>
          </p:cNvSpPr>
          <p:nvPr/>
        </p:nvSpPr>
        <p:spPr bwMode="auto">
          <a:xfrm>
            <a:off x="4713288" y="1398588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0.61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0.56-0.66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59" name="Rectangle 119"/>
          <p:cNvSpPr>
            <a:spLocks noChangeArrowheads="1"/>
          </p:cNvSpPr>
          <p:nvPr/>
        </p:nvSpPr>
        <p:spPr bwMode="auto">
          <a:xfrm>
            <a:off x="5624513" y="128746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0" name="Rectangle 120"/>
          <p:cNvSpPr>
            <a:spLocks noChangeArrowheads="1"/>
          </p:cNvSpPr>
          <p:nvPr/>
        </p:nvSpPr>
        <p:spPr bwMode="auto">
          <a:xfrm>
            <a:off x="4713288" y="1577976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1,10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0,84-1,44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1" name="Rectangle 121"/>
          <p:cNvSpPr>
            <a:spLocks noChangeArrowheads="1"/>
          </p:cNvSpPr>
          <p:nvPr/>
        </p:nvSpPr>
        <p:spPr bwMode="auto">
          <a:xfrm>
            <a:off x="5624513" y="146685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2" name="Rectangle 122"/>
          <p:cNvSpPr>
            <a:spLocks noChangeArrowheads="1"/>
          </p:cNvSpPr>
          <p:nvPr/>
        </p:nvSpPr>
        <p:spPr bwMode="auto">
          <a:xfrm>
            <a:off x="4687888" y="1720851"/>
            <a:ext cx="9056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0.73 [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0.55-0.98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3" name="Rectangle 123"/>
          <p:cNvSpPr>
            <a:spLocks noChangeArrowheads="1"/>
          </p:cNvSpPr>
          <p:nvPr/>
        </p:nvSpPr>
        <p:spPr bwMode="auto">
          <a:xfrm>
            <a:off x="5613401" y="1612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4" name="Rectangle 124"/>
          <p:cNvSpPr>
            <a:spLocks noChangeArrowheads="1"/>
          </p:cNvSpPr>
          <p:nvPr/>
        </p:nvSpPr>
        <p:spPr bwMode="auto">
          <a:xfrm>
            <a:off x="4713288" y="2638426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0.68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0.58-0.80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5" name="Rectangle 125"/>
          <p:cNvSpPr>
            <a:spLocks noChangeArrowheads="1"/>
          </p:cNvSpPr>
          <p:nvPr/>
        </p:nvSpPr>
        <p:spPr bwMode="auto">
          <a:xfrm>
            <a:off x="5624513" y="25273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6" name="Rectangle 126"/>
          <p:cNvSpPr>
            <a:spLocks noChangeArrowheads="1"/>
          </p:cNvSpPr>
          <p:nvPr/>
        </p:nvSpPr>
        <p:spPr bwMode="auto">
          <a:xfrm>
            <a:off x="4713288" y="2817813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0.89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0.80-0.99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7" name="Rectangle 127"/>
          <p:cNvSpPr>
            <a:spLocks noChangeArrowheads="1"/>
          </p:cNvSpPr>
          <p:nvPr/>
        </p:nvSpPr>
        <p:spPr bwMode="auto">
          <a:xfrm>
            <a:off x="5624513" y="27066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8" name="Rectangle 128"/>
          <p:cNvSpPr>
            <a:spLocks noChangeArrowheads="1"/>
          </p:cNvSpPr>
          <p:nvPr/>
        </p:nvSpPr>
        <p:spPr bwMode="auto">
          <a:xfrm>
            <a:off x="4730353" y="2960688"/>
            <a:ext cx="9056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0.78 [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0.60-1.02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69" name="Rectangle 129"/>
          <p:cNvSpPr>
            <a:spLocks noChangeArrowheads="1"/>
          </p:cNvSpPr>
          <p:nvPr/>
        </p:nvSpPr>
        <p:spPr bwMode="auto">
          <a:xfrm>
            <a:off x="5613401" y="28527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0" name="Rectangle 130"/>
          <p:cNvSpPr>
            <a:spLocks noChangeArrowheads="1"/>
          </p:cNvSpPr>
          <p:nvPr/>
        </p:nvSpPr>
        <p:spPr bwMode="auto">
          <a:xfrm>
            <a:off x="4713288" y="3879851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1.03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0.90-1.18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1" name="Rectangle 131"/>
          <p:cNvSpPr>
            <a:spLocks noChangeArrowheads="1"/>
          </p:cNvSpPr>
          <p:nvPr/>
        </p:nvSpPr>
        <p:spPr bwMode="auto">
          <a:xfrm>
            <a:off x="5624513" y="3768726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2" name="Rectangle 132"/>
          <p:cNvSpPr>
            <a:spLocks noChangeArrowheads="1"/>
          </p:cNvSpPr>
          <p:nvPr/>
        </p:nvSpPr>
        <p:spPr bwMode="auto">
          <a:xfrm>
            <a:off x="4713288" y="4056063"/>
            <a:ext cx="8896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1.19 [</a:t>
            </a:r>
            <a:r>
              <a:rPr kumimoji="0" lang="ca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0.99-1.43</a:t>
            </a:r>
            <a:r>
              <a:rPr kumimoji="0" lang="ca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3" name="Rectangle 133"/>
          <p:cNvSpPr>
            <a:spLocks noChangeArrowheads="1"/>
          </p:cNvSpPr>
          <p:nvPr/>
        </p:nvSpPr>
        <p:spPr bwMode="auto">
          <a:xfrm>
            <a:off x="5624513" y="394493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" name="Rectangle 134"/>
          <p:cNvSpPr>
            <a:spLocks noChangeArrowheads="1"/>
          </p:cNvSpPr>
          <p:nvPr/>
        </p:nvSpPr>
        <p:spPr bwMode="auto">
          <a:xfrm>
            <a:off x="4687888" y="4198938"/>
            <a:ext cx="9056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1.09 [</a:t>
            </a: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0.95-1.25</a:t>
            </a:r>
            <a:r>
              <a:rPr kumimoji="0" lang="ca-ES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" name="Rectangle 135"/>
          <p:cNvSpPr>
            <a:spLocks noChangeArrowheads="1"/>
          </p:cNvSpPr>
          <p:nvPr/>
        </p:nvSpPr>
        <p:spPr bwMode="auto">
          <a:xfrm>
            <a:off x="5613401" y="40909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" name="Rectangle 136"/>
          <p:cNvSpPr>
            <a:spLocks noChangeArrowheads="1"/>
          </p:cNvSpPr>
          <p:nvPr/>
        </p:nvSpPr>
        <p:spPr bwMode="auto">
          <a:xfrm>
            <a:off x="4975226" y="677863"/>
            <a:ext cx="241300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HR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7" name="Rectangle 137"/>
          <p:cNvSpPr>
            <a:spLocks noChangeArrowheads="1"/>
          </p:cNvSpPr>
          <p:nvPr/>
        </p:nvSpPr>
        <p:spPr bwMode="auto">
          <a:xfrm>
            <a:off x="5157788" y="56991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8" name="Rectangle 138"/>
          <p:cNvSpPr>
            <a:spLocks noChangeArrowheads="1"/>
          </p:cNvSpPr>
          <p:nvPr/>
        </p:nvSpPr>
        <p:spPr bwMode="auto">
          <a:xfrm>
            <a:off x="7265988" y="677863"/>
            <a:ext cx="241300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HR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9" name="Rectangle 139"/>
          <p:cNvSpPr>
            <a:spLocks noChangeArrowheads="1"/>
          </p:cNvSpPr>
          <p:nvPr/>
        </p:nvSpPr>
        <p:spPr bwMode="auto">
          <a:xfrm>
            <a:off x="7446963" y="569913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0" name="Rectangle 140"/>
          <p:cNvSpPr>
            <a:spLocks noChangeArrowheads="1"/>
          </p:cNvSpPr>
          <p:nvPr/>
        </p:nvSpPr>
        <p:spPr bwMode="auto">
          <a:xfrm>
            <a:off x="6751638" y="833438"/>
            <a:ext cx="82232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IV, Random,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1" name="Rectangle 141"/>
          <p:cNvSpPr>
            <a:spLocks noChangeArrowheads="1"/>
          </p:cNvSpPr>
          <p:nvPr/>
        </p:nvSpPr>
        <p:spPr bwMode="auto">
          <a:xfrm>
            <a:off x="7512051" y="833438"/>
            <a:ext cx="3831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95%CI</a:t>
            </a:r>
            <a:endParaRPr kumimoji="0" lang="ca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2" name="Rectangle 142"/>
          <p:cNvSpPr>
            <a:spLocks noChangeArrowheads="1"/>
          </p:cNvSpPr>
          <p:nvPr/>
        </p:nvSpPr>
        <p:spPr bwMode="auto">
          <a:xfrm>
            <a:off x="7927976" y="7254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3" name="Line 143"/>
          <p:cNvSpPr>
            <a:spLocks noChangeShapeType="1"/>
          </p:cNvSpPr>
          <p:nvPr/>
        </p:nvSpPr>
        <p:spPr bwMode="auto">
          <a:xfrm>
            <a:off x="7388226" y="995363"/>
            <a:ext cx="0" cy="4870450"/>
          </a:xfrm>
          <a:prstGeom prst="line">
            <a:avLst/>
          </a:prstGeom>
          <a:noFill/>
          <a:ln w="8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84" name="Line 144"/>
          <p:cNvSpPr>
            <a:spLocks noChangeShapeType="1"/>
          </p:cNvSpPr>
          <p:nvPr/>
        </p:nvSpPr>
        <p:spPr bwMode="auto">
          <a:xfrm>
            <a:off x="6096001" y="1262063"/>
            <a:ext cx="758825" cy="0"/>
          </a:xfrm>
          <a:prstGeom prst="line">
            <a:avLst/>
          </a:prstGeom>
          <a:noFill/>
          <a:ln w="8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85" name="Rectangle 145"/>
          <p:cNvSpPr>
            <a:spLocks noChangeArrowheads="1"/>
          </p:cNvSpPr>
          <p:nvPr/>
        </p:nvSpPr>
        <p:spPr bwMode="auto">
          <a:xfrm>
            <a:off x="6430963" y="1230313"/>
            <a:ext cx="87313" cy="825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86" name="Rectangle 146"/>
          <p:cNvSpPr>
            <a:spLocks noChangeArrowheads="1"/>
          </p:cNvSpPr>
          <p:nvPr/>
        </p:nvSpPr>
        <p:spPr bwMode="auto">
          <a:xfrm>
            <a:off x="6430963" y="1230313"/>
            <a:ext cx="87313" cy="82550"/>
          </a:xfrm>
          <a:prstGeom prst="rect">
            <a:avLst/>
          </a:prstGeom>
          <a:noFill/>
          <a:ln w="8">
            <a:solidFill>
              <a:srgbClr val="33333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87" name="Line 147"/>
          <p:cNvSpPr>
            <a:spLocks noChangeShapeType="1"/>
          </p:cNvSpPr>
          <p:nvPr/>
        </p:nvSpPr>
        <p:spPr bwMode="auto">
          <a:xfrm>
            <a:off x="6242051" y="1439863"/>
            <a:ext cx="33972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88" name="Rectangle 148"/>
          <p:cNvSpPr>
            <a:spLocks noChangeArrowheads="1"/>
          </p:cNvSpPr>
          <p:nvPr/>
        </p:nvSpPr>
        <p:spPr bwMode="auto">
          <a:xfrm>
            <a:off x="6365876" y="1403351"/>
            <a:ext cx="92075" cy="9048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89" name="Rectangle 149"/>
          <p:cNvSpPr>
            <a:spLocks noChangeArrowheads="1"/>
          </p:cNvSpPr>
          <p:nvPr/>
        </p:nvSpPr>
        <p:spPr bwMode="auto">
          <a:xfrm>
            <a:off x="6365876" y="1403351"/>
            <a:ext cx="92075" cy="90488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0" name="Line 150"/>
          <p:cNvSpPr>
            <a:spLocks noChangeShapeType="1"/>
          </p:cNvSpPr>
          <p:nvPr/>
        </p:nvSpPr>
        <p:spPr bwMode="auto">
          <a:xfrm>
            <a:off x="7043738" y="1616076"/>
            <a:ext cx="1066800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1" name="Rectangle 151"/>
          <p:cNvSpPr>
            <a:spLocks noChangeArrowheads="1"/>
          </p:cNvSpPr>
          <p:nvPr/>
        </p:nvSpPr>
        <p:spPr bwMode="auto">
          <a:xfrm>
            <a:off x="7537451" y="1590676"/>
            <a:ext cx="77788" cy="7302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2" name="Rectangle 152"/>
          <p:cNvSpPr>
            <a:spLocks noChangeArrowheads="1"/>
          </p:cNvSpPr>
          <p:nvPr/>
        </p:nvSpPr>
        <p:spPr bwMode="auto">
          <a:xfrm>
            <a:off x="7537451" y="1590676"/>
            <a:ext cx="77788" cy="73025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3" name="Freeform 153"/>
          <p:cNvSpPr>
            <a:spLocks/>
          </p:cNvSpPr>
          <p:nvPr/>
        </p:nvSpPr>
        <p:spPr bwMode="auto">
          <a:xfrm>
            <a:off x="6188076" y="1716088"/>
            <a:ext cx="1160463" cy="153988"/>
          </a:xfrm>
          <a:custGeom>
            <a:avLst/>
            <a:gdLst>
              <a:gd name="T0" fmla="*/ 366 w 731"/>
              <a:gd name="T1" fmla="*/ 97 h 97"/>
              <a:gd name="T2" fmla="*/ 0 w 731"/>
              <a:gd name="T3" fmla="*/ 48 h 97"/>
              <a:gd name="T4" fmla="*/ 366 w 731"/>
              <a:gd name="T5" fmla="*/ 0 h 97"/>
              <a:gd name="T6" fmla="*/ 731 w 731"/>
              <a:gd name="T7" fmla="*/ 48 h 97"/>
              <a:gd name="T8" fmla="*/ 366 w 731"/>
              <a:gd name="T9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97">
                <a:moveTo>
                  <a:pt x="366" y="97"/>
                </a:moveTo>
                <a:lnTo>
                  <a:pt x="0" y="48"/>
                </a:lnTo>
                <a:lnTo>
                  <a:pt x="366" y="0"/>
                </a:lnTo>
                <a:lnTo>
                  <a:pt x="731" y="48"/>
                </a:lnTo>
                <a:lnTo>
                  <a:pt x="366" y="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4" name="Freeform 154"/>
          <p:cNvSpPr>
            <a:spLocks/>
          </p:cNvSpPr>
          <p:nvPr/>
        </p:nvSpPr>
        <p:spPr bwMode="auto">
          <a:xfrm>
            <a:off x="6188076" y="1716088"/>
            <a:ext cx="1160463" cy="153988"/>
          </a:xfrm>
          <a:custGeom>
            <a:avLst/>
            <a:gdLst>
              <a:gd name="T0" fmla="*/ 366 w 731"/>
              <a:gd name="T1" fmla="*/ 97 h 97"/>
              <a:gd name="T2" fmla="*/ 0 w 731"/>
              <a:gd name="T3" fmla="*/ 48 h 97"/>
              <a:gd name="T4" fmla="*/ 366 w 731"/>
              <a:gd name="T5" fmla="*/ 0 h 97"/>
              <a:gd name="T6" fmla="*/ 731 w 731"/>
              <a:gd name="T7" fmla="*/ 48 h 97"/>
              <a:gd name="T8" fmla="*/ 366 w 731"/>
              <a:gd name="T9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97">
                <a:moveTo>
                  <a:pt x="366" y="97"/>
                </a:moveTo>
                <a:lnTo>
                  <a:pt x="0" y="48"/>
                </a:lnTo>
                <a:lnTo>
                  <a:pt x="366" y="0"/>
                </a:lnTo>
                <a:lnTo>
                  <a:pt x="731" y="48"/>
                </a:lnTo>
                <a:lnTo>
                  <a:pt x="366" y="97"/>
                </a:lnTo>
                <a:close/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5" name="Line 155"/>
          <p:cNvSpPr>
            <a:spLocks noChangeShapeType="1"/>
          </p:cNvSpPr>
          <p:nvPr/>
        </p:nvSpPr>
        <p:spPr bwMode="auto">
          <a:xfrm>
            <a:off x="6311901" y="2678113"/>
            <a:ext cx="628650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6" name="Rectangle 156"/>
          <p:cNvSpPr>
            <a:spLocks noChangeArrowheads="1"/>
          </p:cNvSpPr>
          <p:nvPr/>
        </p:nvSpPr>
        <p:spPr bwMode="auto">
          <a:xfrm>
            <a:off x="6569076" y="2635251"/>
            <a:ext cx="114300" cy="10636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7" name="Rectangle 157"/>
          <p:cNvSpPr>
            <a:spLocks noChangeArrowheads="1"/>
          </p:cNvSpPr>
          <p:nvPr/>
        </p:nvSpPr>
        <p:spPr bwMode="auto">
          <a:xfrm>
            <a:off x="6569076" y="2635251"/>
            <a:ext cx="114300" cy="106363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8" name="Line 158"/>
          <p:cNvSpPr>
            <a:spLocks noChangeShapeType="1"/>
          </p:cNvSpPr>
          <p:nvPr/>
        </p:nvSpPr>
        <p:spPr bwMode="auto">
          <a:xfrm>
            <a:off x="6948488" y="2854326"/>
            <a:ext cx="420688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199" name="Rectangle 159"/>
          <p:cNvSpPr>
            <a:spLocks noChangeArrowheads="1"/>
          </p:cNvSpPr>
          <p:nvPr/>
        </p:nvSpPr>
        <p:spPr bwMode="auto">
          <a:xfrm>
            <a:off x="7096126" y="2809876"/>
            <a:ext cx="123825" cy="11588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0" name="Rectangle 160"/>
          <p:cNvSpPr>
            <a:spLocks noChangeArrowheads="1"/>
          </p:cNvSpPr>
          <p:nvPr/>
        </p:nvSpPr>
        <p:spPr bwMode="auto">
          <a:xfrm>
            <a:off x="7096126" y="2809876"/>
            <a:ext cx="123825" cy="115888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1" name="Freeform 161"/>
          <p:cNvSpPr>
            <a:spLocks/>
          </p:cNvSpPr>
          <p:nvPr/>
        </p:nvSpPr>
        <p:spPr bwMode="auto">
          <a:xfrm>
            <a:off x="6378576" y="2955926"/>
            <a:ext cx="1041400" cy="153988"/>
          </a:xfrm>
          <a:custGeom>
            <a:avLst/>
            <a:gdLst>
              <a:gd name="T0" fmla="*/ 327 w 656"/>
              <a:gd name="T1" fmla="*/ 97 h 97"/>
              <a:gd name="T2" fmla="*/ 0 w 656"/>
              <a:gd name="T3" fmla="*/ 47 h 97"/>
              <a:gd name="T4" fmla="*/ 327 w 656"/>
              <a:gd name="T5" fmla="*/ 0 h 97"/>
              <a:gd name="T6" fmla="*/ 656 w 656"/>
              <a:gd name="T7" fmla="*/ 47 h 97"/>
              <a:gd name="T8" fmla="*/ 327 w 656"/>
              <a:gd name="T9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6" h="97">
                <a:moveTo>
                  <a:pt x="327" y="97"/>
                </a:moveTo>
                <a:lnTo>
                  <a:pt x="0" y="47"/>
                </a:lnTo>
                <a:lnTo>
                  <a:pt x="327" y="0"/>
                </a:lnTo>
                <a:lnTo>
                  <a:pt x="656" y="47"/>
                </a:lnTo>
                <a:lnTo>
                  <a:pt x="327" y="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2" name="Freeform 162"/>
          <p:cNvSpPr>
            <a:spLocks/>
          </p:cNvSpPr>
          <p:nvPr/>
        </p:nvSpPr>
        <p:spPr bwMode="auto">
          <a:xfrm>
            <a:off x="6378576" y="2955926"/>
            <a:ext cx="1041400" cy="153988"/>
          </a:xfrm>
          <a:custGeom>
            <a:avLst/>
            <a:gdLst>
              <a:gd name="T0" fmla="*/ 327 w 656"/>
              <a:gd name="T1" fmla="*/ 97 h 97"/>
              <a:gd name="T2" fmla="*/ 0 w 656"/>
              <a:gd name="T3" fmla="*/ 47 h 97"/>
              <a:gd name="T4" fmla="*/ 327 w 656"/>
              <a:gd name="T5" fmla="*/ 0 h 97"/>
              <a:gd name="T6" fmla="*/ 656 w 656"/>
              <a:gd name="T7" fmla="*/ 47 h 97"/>
              <a:gd name="T8" fmla="*/ 327 w 656"/>
              <a:gd name="T9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6" h="97">
                <a:moveTo>
                  <a:pt x="327" y="97"/>
                </a:moveTo>
                <a:lnTo>
                  <a:pt x="0" y="47"/>
                </a:lnTo>
                <a:lnTo>
                  <a:pt x="327" y="0"/>
                </a:lnTo>
                <a:lnTo>
                  <a:pt x="656" y="47"/>
                </a:lnTo>
                <a:lnTo>
                  <a:pt x="327" y="97"/>
                </a:lnTo>
                <a:close/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3" name="Line 163"/>
          <p:cNvSpPr>
            <a:spLocks noChangeShapeType="1"/>
          </p:cNvSpPr>
          <p:nvPr/>
        </p:nvSpPr>
        <p:spPr bwMode="auto">
          <a:xfrm>
            <a:off x="7180263" y="3917951"/>
            <a:ext cx="533400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4" name="Rectangle 164"/>
          <p:cNvSpPr>
            <a:spLocks noChangeArrowheads="1"/>
          </p:cNvSpPr>
          <p:nvPr/>
        </p:nvSpPr>
        <p:spPr bwMode="auto">
          <a:xfrm>
            <a:off x="7378701" y="3865563"/>
            <a:ext cx="136525" cy="12858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5" name="Rectangle 165"/>
          <p:cNvSpPr>
            <a:spLocks noChangeArrowheads="1"/>
          </p:cNvSpPr>
          <p:nvPr/>
        </p:nvSpPr>
        <p:spPr bwMode="auto">
          <a:xfrm>
            <a:off x="7378701" y="3865563"/>
            <a:ext cx="136525" cy="128588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6" name="Line 166"/>
          <p:cNvSpPr>
            <a:spLocks noChangeShapeType="1"/>
          </p:cNvSpPr>
          <p:nvPr/>
        </p:nvSpPr>
        <p:spPr bwMode="auto">
          <a:xfrm>
            <a:off x="7369176" y="4097338"/>
            <a:ext cx="725488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7" name="Rectangle 167"/>
          <p:cNvSpPr>
            <a:spLocks noChangeArrowheads="1"/>
          </p:cNvSpPr>
          <p:nvPr/>
        </p:nvSpPr>
        <p:spPr bwMode="auto">
          <a:xfrm>
            <a:off x="7683501" y="4059238"/>
            <a:ext cx="98425" cy="9366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8" name="Rectangle 168"/>
          <p:cNvSpPr>
            <a:spLocks noChangeArrowheads="1"/>
          </p:cNvSpPr>
          <p:nvPr/>
        </p:nvSpPr>
        <p:spPr bwMode="auto">
          <a:xfrm>
            <a:off x="7683501" y="4059238"/>
            <a:ext cx="98425" cy="93663"/>
          </a:xfrm>
          <a:prstGeom prst="rect">
            <a:avLst/>
          </a:prstGeom>
          <a:noFill/>
          <a:ln w="8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09" name="Freeform 169"/>
          <p:cNvSpPr>
            <a:spLocks/>
          </p:cNvSpPr>
          <p:nvPr/>
        </p:nvSpPr>
        <p:spPr bwMode="auto">
          <a:xfrm>
            <a:off x="7275513" y="4195763"/>
            <a:ext cx="557213" cy="152400"/>
          </a:xfrm>
          <a:custGeom>
            <a:avLst/>
            <a:gdLst>
              <a:gd name="T0" fmla="*/ 180 w 351"/>
              <a:gd name="T1" fmla="*/ 96 h 96"/>
              <a:gd name="T2" fmla="*/ 0 w 351"/>
              <a:gd name="T3" fmla="*/ 49 h 96"/>
              <a:gd name="T4" fmla="*/ 180 w 351"/>
              <a:gd name="T5" fmla="*/ 0 h 96"/>
              <a:gd name="T6" fmla="*/ 351 w 351"/>
              <a:gd name="T7" fmla="*/ 49 h 96"/>
              <a:gd name="T8" fmla="*/ 180 w 351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96">
                <a:moveTo>
                  <a:pt x="180" y="96"/>
                </a:moveTo>
                <a:lnTo>
                  <a:pt x="0" y="49"/>
                </a:lnTo>
                <a:lnTo>
                  <a:pt x="180" y="0"/>
                </a:lnTo>
                <a:lnTo>
                  <a:pt x="351" y="49"/>
                </a:lnTo>
                <a:lnTo>
                  <a:pt x="180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10" name="Freeform 170"/>
          <p:cNvSpPr>
            <a:spLocks/>
          </p:cNvSpPr>
          <p:nvPr/>
        </p:nvSpPr>
        <p:spPr bwMode="auto">
          <a:xfrm>
            <a:off x="7275513" y="4195763"/>
            <a:ext cx="557213" cy="152400"/>
          </a:xfrm>
          <a:custGeom>
            <a:avLst/>
            <a:gdLst>
              <a:gd name="T0" fmla="*/ 180 w 351"/>
              <a:gd name="T1" fmla="*/ 96 h 96"/>
              <a:gd name="T2" fmla="*/ 0 w 351"/>
              <a:gd name="T3" fmla="*/ 49 h 96"/>
              <a:gd name="T4" fmla="*/ 180 w 351"/>
              <a:gd name="T5" fmla="*/ 0 h 96"/>
              <a:gd name="T6" fmla="*/ 351 w 351"/>
              <a:gd name="T7" fmla="*/ 49 h 96"/>
              <a:gd name="T8" fmla="*/ 180 w 351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96">
                <a:moveTo>
                  <a:pt x="180" y="96"/>
                </a:moveTo>
                <a:lnTo>
                  <a:pt x="0" y="49"/>
                </a:lnTo>
                <a:lnTo>
                  <a:pt x="180" y="0"/>
                </a:lnTo>
                <a:lnTo>
                  <a:pt x="351" y="49"/>
                </a:lnTo>
                <a:lnTo>
                  <a:pt x="180" y="96"/>
                </a:lnTo>
                <a:close/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11" name="Line 171"/>
          <p:cNvSpPr>
            <a:spLocks noChangeShapeType="1"/>
          </p:cNvSpPr>
          <p:nvPr/>
        </p:nvSpPr>
        <p:spPr bwMode="auto">
          <a:xfrm>
            <a:off x="5856288" y="5865813"/>
            <a:ext cx="306387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12" name="Line 172"/>
          <p:cNvSpPr>
            <a:spLocks noChangeShapeType="1"/>
          </p:cNvSpPr>
          <p:nvPr/>
        </p:nvSpPr>
        <p:spPr bwMode="auto">
          <a:xfrm>
            <a:off x="6019801" y="5822951"/>
            <a:ext cx="0" cy="87313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13" name="Rectangle 173"/>
          <p:cNvSpPr>
            <a:spLocks noChangeArrowheads="1"/>
          </p:cNvSpPr>
          <p:nvPr/>
        </p:nvSpPr>
        <p:spPr bwMode="auto">
          <a:xfrm>
            <a:off x="5921376" y="5915026"/>
            <a:ext cx="2317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0.5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4" name="Rectangle 174"/>
          <p:cNvSpPr>
            <a:spLocks noChangeArrowheads="1"/>
          </p:cNvSpPr>
          <p:nvPr/>
        </p:nvSpPr>
        <p:spPr bwMode="auto">
          <a:xfrm>
            <a:off x="6097588" y="5803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5" name="Line 175"/>
          <p:cNvSpPr>
            <a:spLocks noChangeShapeType="1"/>
          </p:cNvSpPr>
          <p:nvPr/>
        </p:nvSpPr>
        <p:spPr bwMode="auto">
          <a:xfrm>
            <a:off x="6683376" y="5822951"/>
            <a:ext cx="0" cy="87313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16" name="Rectangle 176"/>
          <p:cNvSpPr>
            <a:spLocks noChangeArrowheads="1"/>
          </p:cNvSpPr>
          <p:nvPr/>
        </p:nvSpPr>
        <p:spPr bwMode="auto">
          <a:xfrm>
            <a:off x="6586538" y="5915026"/>
            <a:ext cx="2317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0.7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7" name="Rectangle 177"/>
          <p:cNvSpPr>
            <a:spLocks noChangeArrowheads="1"/>
          </p:cNvSpPr>
          <p:nvPr/>
        </p:nvSpPr>
        <p:spPr bwMode="auto">
          <a:xfrm>
            <a:off x="6764338" y="5803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18" name="Line 178"/>
          <p:cNvSpPr>
            <a:spLocks noChangeShapeType="1"/>
          </p:cNvSpPr>
          <p:nvPr/>
        </p:nvSpPr>
        <p:spPr bwMode="auto">
          <a:xfrm>
            <a:off x="7388226" y="5822951"/>
            <a:ext cx="0" cy="87313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19" name="Rectangle 179"/>
          <p:cNvSpPr>
            <a:spLocks noChangeArrowheads="1"/>
          </p:cNvSpPr>
          <p:nvPr/>
        </p:nvSpPr>
        <p:spPr bwMode="auto">
          <a:xfrm>
            <a:off x="7351713" y="5915026"/>
            <a:ext cx="1254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0" name="Rectangle 180"/>
          <p:cNvSpPr>
            <a:spLocks noChangeArrowheads="1"/>
          </p:cNvSpPr>
          <p:nvPr/>
        </p:nvSpPr>
        <p:spPr bwMode="auto">
          <a:xfrm>
            <a:off x="7421563" y="5803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1" name="Line 181"/>
          <p:cNvSpPr>
            <a:spLocks noChangeShapeType="1"/>
          </p:cNvSpPr>
          <p:nvPr/>
        </p:nvSpPr>
        <p:spPr bwMode="auto">
          <a:xfrm>
            <a:off x="8191501" y="5822951"/>
            <a:ext cx="0" cy="87313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22" name="Rectangle 182"/>
          <p:cNvSpPr>
            <a:spLocks noChangeArrowheads="1"/>
          </p:cNvSpPr>
          <p:nvPr/>
        </p:nvSpPr>
        <p:spPr bwMode="auto">
          <a:xfrm>
            <a:off x="8093076" y="5915026"/>
            <a:ext cx="2317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1.5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3" name="Rectangle 183"/>
          <p:cNvSpPr>
            <a:spLocks noChangeArrowheads="1"/>
          </p:cNvSpPr>
          <p:nvPr/>
        </p:nvSpPr>
        <p:spPr bwMode="auto">
          <a:xfrm>
            <a:off x="8269288" y="5803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4" name="Line 184"/>
          <p:cNvSpPr>
            <a:spLocks noChangeShapeType="1"/>
          </p:cNvSpPr>
          <p:nvPr/>
        </p:nvSpPr>
        <p:spPr bwMode="auto">
          <a:xfrm>
            <a:off x="8758238" y="5822951"/>
            <a:ext cx="0" cy="87313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3225" name="Rectangle 185"/>
          <p:cNvSpPr>
            <a:spLocks noChangeArrowheads="1"/>
          </p:cNvSpPr>
          <p:nvPr/>
        </p:nvSpPr>
        <p:spPr bwMode="auto">
          <a:xfrm>
            <a:off x="8720138" y="5915026"/>
            <a:ext cx="1254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6" name="Rectangle 186"/>
          <p:cNvSpPr>
            <a:spLocks noChangeArrowheads="1"/>
          </p:cNvSpPr>
          <p:nvPr/>
        </p:nvSpPr>
        <p:spPr bwMode="auto">
          <a:xfrm>
            <a:off x="8791576" y="5803901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7" name="Rectangle 187"/>
          <p:cNvSpPr>
            <a:spLocks noChangeArrowheads="1"/>
          </p:cNvSpPr>
          <p:nvPr/>
        </p:nvSpPr>
        <p:spPr bwMode="auto">
          <a:xfrm>
            <a:off x="6372226" y="6069013"/>
            <a:ext cx="9128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Favours DOAC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8" name="Rectangle 188"/>
          <p:cNvSpPr>
            <a:spLocks noChangeArrowheads="1"/>
          </p:cNvSpPr>
          <p:nvPr/>
        </p:nvSpPr>
        <p:spPr bwMode="auto">
          <a:xfrm>
            <a:off x="7227888" y="59578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29" name="Rectangle 189"/>
          <p:cNvSpPr>
            <a:spLocks noChangeArrowheads="1"/>
          </p:cNvSpPr>
          <p:nvPr/>
        </p:nvSpPr>
        <p:spPr bwMode="auto">
          <a:xfrm>
            <a:off x="7450138" y="6069013"/>
            <a:ext cx="10382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Favours Warfarin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30" name="Rectangle 190"/>
          <p:cNvSpPr>
            <a:spLocks noChangeArrowheads="1"/>
          </p:cNvSpPr>
          <p:nvPr/>
        </p:nvSpPr>
        <p:spPr bwMode="auto">
          <a:xfrm>
            <a:off x="8415338" y="5957888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16772" y="143610"/>
            <a:ext cx="44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C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xmlns="" val="2804655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4288" y="873125"/>
            <a:ext cx="9378949" cy="5943600"/>
            <a:chOff x="9" y="550"/>
            <a:chExt cx="5908" cy="374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65" y="618"/>
              <a:ext cx="5673" cy="3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5808" y="4062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9" y="606"/>
              <a:ext cx="5784" cy="35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9" y="839"/>
              <a:ext cx="5784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89" y="733"/>
              <a:ext cx="839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Study or Subgroup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829" y="663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89" y="850"/>
              <a:ext cx="43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Apixaban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457" y="780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89" y="988"/>
              <a:ext cx="5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Larsen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52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9" y="1084"/>
              <a:ext cx="767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Subtotal (95% CI)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760" y="1014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89" y="1221"/>
              <a:ext cx="120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Heterogeneity: Not applicable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1160" y="1149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89" y="1339"/>
              <a:ext cx="146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overall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effect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Z = 0.78 (P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1582" y="126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89" y="1550"/>
              <a:ext cx="503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Dabigatran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515" y="1480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89" y="1689"/>
              <a:ext cx="61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Avgil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 &lt;75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89" y="1807"/>
              <a:ext cx="61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Avgil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et al.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&gt;75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89" y="1923"/>
              <a:ext cx="67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Larsen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et al.</a:t>
              </a:r>
              <a:r>
                <a:rPr kumimoji="0" lang="ca-ES" sz="10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52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543" y="18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89" y="2017"/>
              <a:ext cx="767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Subtotal (95% CI)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760" y="194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2"/>
            <p:cNvSpPr>
              <a:spLocks noChangeArrowheads="1"/>
            </p:cNvSpPr>
            <p:nvPr/>
          </p:nvSpPr>
          <p:spPr bwMode="auto">
            <a:xfrm>
              <a:off x="89" y="2156"/>
              <a:ext cx="255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Heterogeneity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Tau² = 0.03; </a:t>
              </a: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chi-</a:t>
              </a:r>
              <a:r>
                <a:rPr lang="ca-ES" sz="1000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square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3.66,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df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2 (P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16); I² = 45%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6" name="Rectangle 33"/>
            <p:cNvSpPr>
              <a:spLocks noChangeArrowheads="1"/>
            </p:cNvSpPr>
            <p:nvPr/>
          </p:nvSpPr>
          <p:spPr bwMode="auto">
            <a:xfrm>
              <a:off x="2496" y="2084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7" name="Rectangle 34"/>
            <p:cNvSpPr>
              <a:spLocks noChangeArrowheads="1"/>
            </p:cNvSpPr>
            <p:nvPr/>
          </p:nvSpPr>
          <p:spPr bwMode="auto">
            <a:xfrm>
              <a:off x="89" y="2272"/>
              <a:ext cx="16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overall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effect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Z = 4.93 (P &lt;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00001)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9" name="Rectangle 35"/>
            <p:cNvSpPr>
              <a:spLocks noChangeArrowheads="1"/>
            </p:cNvSpPr>
            <p:nvPr/>
          </p:nvSpPr>
          <p:spPr bwMode="auto">
            <a:xfrm>
              <a:off x="1719" y="2200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0" name="Rectangle 36"/>
            <p:cNvSpPr>
              <a:spLocks noChangeArrowheads="1"/>
            </p:cNvSpPr>
            <p:nvPr/>
          </p:nvSpPr>
          <p:spPr bwMode="auto">
            <a:xfrm>
              <a:off x="89" y="2484"/>
              <a:ext cx="57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Rivaroxaban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1" name="Rectangle 37"/>
            <p:cNvSpPr>
              <a:spLocks noChangeArrowheads="1"/>
            </p:cNvSpPr>
            <p:nvPr/>
          </p:nvSpPr>
          <p:spPr bwMode="auto">
            <a:xfrm>
              <a:off x="579" y="2414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2" name="Rectangle 38"/>
            <p:cNvSpPr>
              <a:spLocks noChangeArrowheads="1"/>
            </p:cNvSpPr>
            <p:nvPr/>
          </p:nvSpPr>
          <p:spPr bwMode="auto">
            <a:xfrm>
              <a:off x="89" y="2623"/>
              <a:ext cx="50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Larsen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et al.</a:t>
              </a:r>
              <a:r>
                <a:rPr lang="ca-ES" sz="1000" baseline="30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52</a:t>
              </a:r>
              <a:endParaRPr kumimoji="0" lang="ca-E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4" name="Rectangle 40"/>
            <p:cNvSpPr>
              <a:spLocks noChangeArrowheads="1"/>
            </p:cNvSpPr>
            <p:nvPr/>
          </p:nvSpPr>
          <p:spPr bwMode="auto">
            <a:xfrm>
              <a:off x="89" y="2719"/>
              <a:ext cx="767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Subtotal (95% CI)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5" name="Rectangle 41"/>
            <p:cNvSpPr>
              <a:spLocks noChangeArrowheads="1"/>
            </p:cNvSpPr>
            <p:nvPr/>
          </p:nvSpPr>
          <p:spPr bwMode="auto">
            <a:xfrm>
              <a:off x="760" y="2649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6" name="Rectangle 42"/>
            <p:cNvSpPr>
              <a:spLocks noChangeArrowheads="1"/>
            </p:cNvSpPr>
            <p:nvPr/>
          </p:nvSpPr>
          <p:spPr bwMode="auto">
            <a:xfrm>
              <a:off x="89" y="2856"/>
              <a:ext cx="120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Heterogeneity: Not applicable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7" name="Rectangle 43"/>
            <p:cNvSpPr>
              <a:spLocks noChangeArrowheads="1"/>
            </p:cNvSpPr>
            <p:nvPr/>
          </p:nvSpPr>
          <p:spPr bwMode="auto">
            <a:xfrm>
              <a:off x="1160" y="2784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8" name="Rectangle 44"/>
            <p:cNvSpPr>
              <a:spLocks noChangeArrowheads="1"/>
            </p:cNvSpPr>
            <p:nvPr/>
          </p:nvSpPr>
          <p:spPr bwMode="auto">
            <a:xfrm>
              <a:off x="89" y="2972"/>
              <a:ext cx="126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overall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effect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Z = 2.13 (P =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09" name="Rectangle 45"/>
            <p:cNvSpPr>
              <a:spLocks noChangeArrowheads="1"/>
            </p:cNvSpPr>
            <p:nvPr/>
          </p:nvSpPr>
          <p:spPr bwMode="auto">
            <a:xfrm>
              <a:off x="1374" y="2972"/>
              <a:ext cx="6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0" name="Rectangle 46"/>
            <p:cNvSpPr>
              <a:spLocks noChangeArrowheads="1"/>
            </p:cNvSpPr>
            <p:nvPr/>
          </p:nvSpPr>
          <p:spPr bwMode="auto">
            <a:xfrm>
              <a:off x="1397" y="2972"/>
              <a:ext cx="13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03)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1" name="Rectangle 47"/>
            <p:cNvSpPr>
              <a:spLocks noChangeArrowheads="1"/>
            </p:cNvSpPr>
            <p:nvPr/>
          </p:nvSpPr>
          <p:spPr bwMode="auto">
            <a:xfrm>
              <a:off x="1582" y="2900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2" name="Rectangle 48"/>
            <p:cNvSpPr>
              <a:spLocks noChangeArrowheads="1"/>
            </p:cNvSpPr>
            <p:nvPr/>
          </p:nvSpPr>
          <p:spPr bwMode="auto">
            <a:xfrm>
              <a:off x="89" y="3373"/>
              <a:ext cx="275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Test for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subgroup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differences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: </a:t>
              </a: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chi-</a:t>
              </a:r>
              <a:r>
                <a:rPr lang="ca-ES" sz="1000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square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= 3.49, </a:t>
              </a:r>
              <a:r>
                <a:rPr kumimoji="0" lang="ca-ES" sz="10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df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= 2 (P = 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17), I² = 42.7%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3" name="Rectangle 49"/>
            <p:cNvSpPr>
              <a:spLocks noChangeArrowheads="1"/>
            </p:cNvSpPr>
            <p:nvPr/>
          </p:nvSpPr>
          <p:spPr bwMode="auto">
            <a:xfrm>
              <a:off x="2653" y="330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4" name="Rectangle 50"/>
            <p:cNvSpPr>
              <a:spLocks noChangeArrowheads="1"/>
            </p:cNvSpPr>
            <p:nvPr/>
          </p:nvSpPr>
          <p:spPr bwMode="auto">
            <a:xfrm>
              <a:off x="1480" y="726"/>
              <a:ext cx="36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log[HR]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5" name="Rectangle 51"/>
            <p:cNvSpPr>
              <a:spLocks noChangeArrowheads="1"/>
            </p:cNvSpPr>
            <p:nvPr/>
          </p:nvSpPr>
          <p:spPr bwMode="auto">
            <a:xfrm>
              <a:off x="1776" y="65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6" name="Rectangle 52"/>
            <p:cNvSpPr>
              <a:spLocks noChangeArrowheads="1"/>
            </p:cNvSpPr>
            <p:nvPr/>
          </p:nvSpPr>
          <p:spPr bwMode="auto">
            <a:xfrm>
              <a:off x="1539" y="988"/>
              <a:ext cx="6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7" name="Rectangle 53"/>
            <p:cNvSpPr>
              <a:spLocks noChangeArrowheads="1"/>
            </p:cNvSpPr>
            <p:nvPr/>
          </p:nvSpPr>
          <p:spPr bwMode="auto">
            <a:xfrm>
              <a:off x="1567" y="98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0.186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8" name="Rectangle 54"/>
            <p:cNvSpPr>
              <a:spLocks noChangeArrowheads="1"/>
            </p:cNvSpPr>
            <p:nvPr/>
          </p:nvSpPr>
          <p:spPr bwMode="auto">
            <a:xfrm>
              <a:off x="1771" y="91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9" name="Rectangle 55"/>
            <p:cNvSpPr>
              <a:spLocks noChangeArrowheads="1"/>
            </p:cNvSpPr>
            <p:nvPr/>
          </p:nvSpPr>
          <p:spPr bwMode="auto">
            <a:xfrm>
              <a:off x="1539" y="1689"/>
              <a:ext cx="6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0" name="Rectangle 56"/>
            <p:cNvSpPr>
              <a:spLocks noChangeArrowheads="1"/>
            </p:cNvSpPr>
            <p:nvPr/>
          </p:nvSpPr>
          <p:spPr bwMode="auto">
            <a:xfrm>
              <a:off x="1567" y="1689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0.635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1" name="Rectangle 57"/>
            <p:cNvSpPr>
              <a:spLocks noChangeArrowheads="1"/>
            </p:cNvSpPr>
            <p:nvPr/>
          </p:nvSpPr>
          <p:spPr bwMode="auto">
            <a:xfrm>
              <a:off x="1771" y="161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2" name="Rectangle 58"/>
            <p:cNvSpPr>
              <a:spLocks noChangeArrowheads="1"/>
            </p:cNvSpPr>
            <p:nvPr/>
          </p:nvSpPr>
          <p:spPr bwMode="auto">
            <a:xfrm>
              <a:off x="1539" y="1807"/>
              <a:ext cx="6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3" name="Rectangle 59"/>
            <p:cNvSpPr>
              <a:spLocks noChangeArrowheads="1"/>
            </p:cNvSpPr>
            <p:nvPr/>
          </p:nvSpPr>
          <p:spPr bwMode="auto">
            <a:xfrm>
              <a:off x="1567" y="1807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0.511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4" name="Rectangle 60"/>
            <p:cNvSpPr>
              <a:spLocks noChangeArrowheads="1"/>
            </p:cNvSpPr>
            <p:nvPr/>
          </p:nvSpPr>
          <p:spPr bwMode="auto">
            <a:xfrm>
              <a:off x="1771" y="1735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5" name="Rectangle 61"/>
            <p:cNvSpPr>
              <a:spLocks noChangeArrowheads="1"/>
            </p:cNvSpPr>
            <p:nvPr/>
          </p:nvSpPr>
          <p:spPr bwMode="auto">
            <a:xfrm>
              <a:off x="1539" y="1923"/>
              <a:ext cx="6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6" name="Rectangle 62"/>
            <p:cNvSpPr>
              <a:spLocks noChangeArrowheads="1"/>
            </p:cNvSpPr>
            <p:nvPr/>
          </p:nvSpPr>
          <p:spPr bwMode="auto">
            <a:xfrm>
              <a:off x="1567" y="1923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0.942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7" name="Rectangle 63"/>
            <p:cNvSpPr>
              <a:spLocks noChangeArrowheads="1"/>
            </p:cNvSpPr>
            <p:nvPr/>
          </p:nvSpPr>
          <p:spPr bwMode="auto">
            <a:xfrm>
              <a:off x="1771" y="18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8" name="Rectangle 64"/>
            <p:cNvSpPr>
              <a:spLocks noChangeArrowheads="1"/>
            </p:cNvSpPr>
            <p:nvPr/>
          </p:nvSpPr>
          <p:spPr bwMode="auto">
            <a:xfrm>
              <a:off x="1539" y="2623"/>
              <a:ext cx="6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9" name="Rectangle 65"/>
            <p:cNvSpPr>
              <a:spLocks noChangeArrowheads="1"/>
            </p:cNvSpPr>
            <p:nvPr/>
          </p:nvSpPr>
          <p:spPr bwMode="auto">
            <a:xfrm>
              <a:off x="1567" y="2623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0.415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0" name="Rectangle 66"/>
            <p:cNvSpPr>
              <a:spLocks noChangeArrowheads="1"/>
            </p:cNvSpPr>
            <p:nvPr/>
          </p:nvSpPr>
          <p:spPr bwMode="auto">
            <a:xfrm>
              <a:off x="1771" y="25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1" name="Rectangle 67"/>
            <p:cNvSpPr>
              <a:spLocks noChangeArrowheads="1"/>
            </p:cNvSpPr>
            <p:nvPr/>
          </p:nvSpPr>
          <p:spPr bwMode="auto">
            <a:xfrm>
              <a:off x="1970" y="726"/>
              <a:ext cx="16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SE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2" name="Rectangle 68"/>
            <p:cNvSpPr>
              <a:spLocks noChangeArrowheads="1"/>
            </p:cNvSpPr>
            <p:nvPr/>
          </p:nvSpPr>
          <p:spPr bwMode="auto">
            <a:xfrm>
              <a:off x="2080" y="65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3" name="Rectangle 69"/>
            <p:cNvSpPr>
              <a:spLocks noChangeArrowheads="1"/>
            </p:cNvSpPr>
            <p:nvPr/>
          </p:nvSpPr>
          <p:spPr bwMode="auto">
            <a:xfrm>
              <a:off x="1970" y="975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0.24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4" name="Rectangle 70"/>
            <p:cNvSpPr>
              <a:spLocks noChangeArrowheads="1"/>
            </p:cNvSpPr>
            <p:nvPr/>
          </p:nvSpPr>
          <p:spPr bwMode="auto">
            <a:xfrm>
              <a:off x="2129" y="903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5" name="Rectangle 71"/>
            <p:cNvSpPr>
              <a:spLocks noChangeArrowheads="1"/>
            </p:cNvSpPr>
            <p:nvPr/>
          </p:nvSpPr>
          <p:spPr bwMode="auto">
            <a:xfrm>
              <a:off x="1982" y="1689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0.23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6" name="Rectangle 72"/>
            <p:cNvSpPr>
              <a:spLocks noChangeArrowheads="1"/>
            </p:cNvSpPr>
            <p:nvPr/>
          </p:nvSpPr>
          <p:spPr bwMode="auto">
            <a:xfrm>
              <a:off x="2140" y="161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7" name="Rectangle 73"/>
            <p:cNvSpPr>
              <a:spLocks noChangeArrowheads="1"/>
            </p:cNvSpPr>
            <p:nvPr/>
          </p:nvSpPr>
          <p:spPr bwMode="auto">
            <a:xfrm>
              <a:off x="1970" y="1807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0.12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8" name="Rectangle 74"/>
            <p:cNvSpPr>
              <a:spLocks noChangeArrowheads="1"/>
            </p:cNvSpPr>
            <p:nvPr/>
          </p:nvSpPr>
          <p:spPr bwMode="auto">
            <a:xfrm>
              <a:off x="2129" y="1735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9" name="Rectangle 75"/>
            <p:cNvSpPr>
              <a:spLocks noChangeArrowheads="1"/>
            </p:cNvSpPr>
            <p:nvPr/>
          </p:nvSpPr>
          <p:spPr bwMode="auto">
            <a:xfrm>
              <a:off x="1970" y="1923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0.19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0" name="Rectangle 76"/>
            <p:cNvSpPr>
              <a:spLocks noChangeArrowheads="1"/>
            </p:cNvSpPr>
            <p:nvPr/>
          </p:nvSpPr>
          <p:spPr bwMode="auto">
            <a:xfrm>
              <a:off x="2129" y="18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1" name="Rectangle 77"/>
            <p:cNvSpPr>
              <a:spLocks noChangeArrowheads="1"/>
            </p:cNvSpPr>
            <p:nvPr/>
          </p:nvSpPr>
          <p:spPr bwMode="auto">
            <a:xfrm>
              <a:off x="1982" y="2623"/>
              <a:ext cx="1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0.19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2" name="Rectangle 78"/>
            <p:cNvSpPr>
              <a:spLocks noChangeArrowheads="1"/>
            </p:cNvSpPr>
            <p:nvPr/>
          </p:nvSpPr>
          <p:spPr bwMode="auto">
            <a:xfrm>
              <a:off x="2140" y="25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3" name="Rectangle 79"/>
            <p:cNvSpPr>
              <a:spLocks noChangeArrowheads="1"/>
            </p:cNvSpPr>
            <p:nvPr/>
          </p:nvSpPr>
          <p:spPr bwMode="auto">
            <a:xfrm>
              <a:off x="2346" y="733"/>
              <a:ext cx="33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Weight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4" name="Rectangle 80"/>
            <p:cNvSpPr>
              <a:spLocks noChangeArrowheads="1"/>
            </p:cNvSpPr>
            <p:nvPr/>
          </p:nvSpPr>
          <p:spPr bwMode="auto">
            <a:xfrm>
              <a:off x="2619" y="663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5" name="Rectangle 81"/>
            <p:cNvSpPr>
              <a:spLocks noChangeArrowheads="1"/>
            </p:cNvSpPr>
            <p:nvPr/>
          </p:nvSpPr>
          <p:spPr bwMode="auto">
            <a:xfrm>
              <a:off x="2341" y="988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6" name="Rectangle 82"/>
            <p:cNvSpPr>
              <a:spLocks noChangeArrowheads="1"/>
            </p:cNvSpPr>
            <p:nvPr/>
          </p:nvSpPr>
          <p:spPr bwMode="auto">
            <a:xfrm>
              <a:off x="2619" y="91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7" name="Rectangle 83"/>
            <p:cNvSpPr>
              <a:spLocks noChangeArrowheads="1"/>
            </p:cNvSpPr>
            <p:nvPr/>
          </p:nvSpPr>
          <p:spPr bwMode="auto">
            <a:xfrm>
              <a:off x="2346" y="1084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8" name="Rectangle 84"/>
            <p:cNvSpPr>
              <a:spLocks noChangeArrowheads="1"/>
            </p:cNvSpPr>
            <p:nvPr/>
          </p:nvSpPr>
          <p:spPr bwMode="auto">
            <a:xfrm>
              <a:off x="2623" y="1014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9" name="Rectangle 85"/>
            <p:cNvSpPr>
              <a:spLocks noChangeArrowheads="1"/>
            </p:cNvSpPr>
            <p:nvPr/>
          </p:nvSpPr>
          <p:spPr bwMode="auto">
            <a:xfrm>
              <a:off x="2392" y="1689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24.2%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0" name="Rectangle 86"/>
            <p:cNvSpPr>
              <a:spLocks noChangeArrowheads="1"/>
            </p:cNvSpPr>
            <p:nvPr/>
          </p:nvSpPr>
          <p:spPr bwMode="auto">
            <a:xfrm>
              <a:off x="2623" y="161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1" name="Rectangle 87"/>
            <p:cNvSpPr>
              <a:spLocks noChangeArrowheads="1"/>
            </p:cNvSpPr>
            <p:nvPr/>
          </p:nvSpPr>
          <p:spPr bwMode="auto">
            <a:xfrm>
              <a:off x="2392" y="1807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45.2%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2" name="Rectangle 88"/>
            <p:cNvSpPr>
              <a:spLocks noChangeArrowheads="1"/>
            </p:cNvSpPr>
            <p:nvPr/>
          </p:nvSpPr>
          <p:spPr bwMode="auto">
            <a:xfrm>
              <a:off x="2623" y="1735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3" name="Rectangle 89"/>
            <p:cNvSpPr>
              <a:spLocks noChangeArrowheads="1"/>
            </p:cNvSpPr>
            <p:nvPr/>
          </p:nvSpPr>
          <p:spPr bwMode="auto">
            <a:xfrm>
              <a:off x="2392" y="1923"/>
              <a:ext cx="2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30.6%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4" name="Rectangle 90"/>
            <p:cNvSpPr>
              <a:spLocks noChangeArrowheads="1"/>
            </p:cNvSpPr>
            <p:nvPr/>
          </p:nvSpPr>
          <p:spPr bwMode="auto">
            <a:xfrm>
              <a:off x="2623" y="18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5" name="Rectangle 91"/>
            <p:cNvSpPr>
              <a:spLocks noChangeArrowheads="1"/>
            </p:cNvSpPr>
            <p:nvPr/>
          </p:nvSpPr>
          <p:spPr bwMode="auto">
            <a:xfrm>
              <a:off x="2346" y="2017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6" name="Rectangle 92"/>
            <p:cNvSpPr>
              <a:spLocks noChangeArrowheads="1"/>
            </p:cNvSpPr>
            <p:nvPr/>
          </p:nvSpPr>
          <p:spPr bwMode="auto">
            <a:xfrm>
              <a:off x="2623" y="194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7" name="Rectangle 93"/>
            <p:cNvSpPr>
              <a:spLocks noChangeArrowheads="1"/>
            </p:cNvSpPr>
            <p:nvPr/>
          </p:nvSpPr>
          <p:spPr bwMode="auto">
            <a:xfrm>
              <a:off x="2341" y="2623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Rectangle 94"/>
            <p:cNvSpPr>
              <a:spLocks noChangeArrowheads="1"/>
            </p:cNvSpPr>
            <p:nvPr/>
          </p:nvSpPr>
          <p:spPr bwMode="auto">
            <a:xfrm>
              <a:off x="2619" y="25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5"/>
            <p:cNvSpPr>
              <a:spLocks noChangeArrowheads="1"/>
            </p:cNvSpPr>
            <p:nvPr/>
          </p:nvSpPr>
          <p:spPr bwMode="auto">
            <a:xfrm>
              <a:off x="2346" y="2719"/>
              <a:ext cx="2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100.0%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6"/>
            <p:cNvSpPr>
              <a:spLocks noChangeArrowheads="1"/>
            </p:cNvSpPr>
            <p:nvPr/>
          </p:nvSpPr>
          <p:spPr bwMode="auto">
            <a:xfrm>
              <a:off x="2623" y="2649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7"/>
            <p:cNvSpPr>
              <a:spLocks noChangeArrowheads="1"/>
            </p:cNvSpPr>
            <p:nvPr/>
          </p:nvSpPr>
          <p:spPr bwMode="auto">
            <a:xfrm>
              <a:off x="2774" y="733"/>
              <a:ext cx="7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IV, </a:t>
              </a: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Random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, 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8"/>
            <p:cNvSpPr>
              <a:spLocks noChangeArrowheads="1"/>
            </p:cNvSpPr>
            <p:nvPr/>
          </p:nvSpPr>
          <p:spPr bwMode="auto">
            <a:xfrm>
              <a:off x="3536" y="663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9"/>
            <p:cNvSpPr>
              <a:spLocks noChangeArrowheads="1"/>
            </p:cNvSpPr>
            <p:nvPr/>
          </p:nvSpPr>
          <p:spPr bwMode="auto">
            <a:xfrm>
              <a:off x="2932" y="988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100"/>
            <p:cNvSpPr>
              <a:spLocks noChangeArrowheads="1"/>
            </p:cNvSpPr>
            <p:nvPr/>
          </p:nvSpPr>
          <p:spPr bwMode="auto">
            <a:xfrm>
              <a:off x="2978" y="988"/>
              <a:ext cx="51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ca-E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83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0.52-1.32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1"/>
            <p:cNvSpPr>
              <a:spLocks noChangeArrowheads="1"/>
            </p:cNvSpPr>
            <p:nvPr/>
          </p:nvSpPr>
          <p:spPr bwMode="auto">
            <a:xfrm>
              <a:off x="3522" y="91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2"/>
            <p:cNvSpPr>
              <a:spLocks noChangeArrowheads="1"/>
            </p:cNvSpPr>
            <p:nvPr/>
          </p:nvSpPr>
          <p:spPr bwMode="auto">
            <a:xfrm>
              <a:off x="2927" y="1084"/>
              <a:ext cx="5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0.83 [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0.52-1.32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3"/>
            <p:cNvSpPr>
              <a:spLocks noChangeArrowheads="1"/>
            </p:cNvSpPr>
            <p:nvPr/>
          </p:nvSpPr>
          <p:spPr bwMode="auto">
            <a:xfrm>
              <a:off x="3526" y="1014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4"/>
            <p:cNvSpPr>
              <a:spLocks noChangeArrowheads="1"/>
            </p:cNvSpPr>
            <p:nvPr/>
          </p:nvSpPr>
          <p:spPr bwMode="auto">
            <a:xfrm>
              <a:off x="2932" y="1689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0.53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0.34-0.83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5"/>
            <p:cNvSpPr>
              <a:spLocks noChangeArrowheads="1"/>
            </p:cNvSpPr>
            <p:nvPr/>
          </p:nvSpPr>
          <p:spPr bwMode="auto">
            <a:xfrm>
              <a:off x="3522" y="161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6"/>
            <p:cNvSpPr>
              <a:spLocks noChangeArrowheads="1"/>
            </p:cNvSpPr>
            <p:nvPr/>
          </p:nvSpPr>
          <p:spPr bwMode="auto">
            <a:xfrm>
              <a:off x="2932" y="1807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0.60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0.47-0.77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7"/>
            <p:cNvSpPr>
              <a:spLocks noChangeArrowheads="1"/>
            </p:cNvSpPr>
            <p:nvPr/>
          </p:nvSpPr>
          <p:spPr bwMode="auto">
            <a:xfrm>
              <a:off x="3522" y="1735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8"/>
            <p:cNvSpPr>
              <a:spLocks noChangeArrowheads="1"/>
            </p:cNvSpPr>
            <p:nvPr/>
          </p:nvSpPr>
          <p:spPr bwMode="auto">
            <a:xfrm>
              <a:off x="2932" y="1923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0.39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0.27-0.56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9"/>
            <p:cNvSpPr>
              <a:spLocks noChangeArrowheads="1"/>
            </p:cNvSpPr>
            <p:nvPr/>
          </p:nvSpPr>
          <p:spPr bwMode="auto">
            <a:xfrm>
              <a:off x="3522" y="18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10"/>
            <p:cNvSpPr>
              <a:spLocks noChangeArrowheads="1"/>
            </p:cNvSpPr>
            <p:nvPr/>
          </p:nvSpPr>
          <p:spPr bwMode="auto">
            <a:xfrm>
              <a:off x="2927" y="2017"/>
              <a:ext cx="5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0.51 [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0.39-0.67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1"/>
            <p:cNvSpPr>
              <a:spLocks noChangeArrowheads="1"/>
            </p:cNvSpPr>
            <p:nvPr/>
          </p:nvSpPr>
          <p:spPr bwMode="auto">
            <a:xfrm>
              <a:off x="3526" y="194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2"/>
            <p:cNvSpPr>
              <a:spLocks noChangeArrowheads="1"/>
            </p:cNvSpPr>
            <p:nvPr/>
          </p:nvSpPr>
          <p:spPr bwMode="auto">
            <a:xfrm>
              <a:off x="2932" y="2623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0.66 [</a:t>
              </a:r>
              <a:r>
                <a:rPr kumimoji="0" lang="ca-E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0.45-0.97</a:t>
              </a:r>
              <a:r>
                <a:rPr kumimoji="0" lang="ca-E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3"/>
            <p:cNvSpPr>
              <a:spLocks noChangeArrowheads="1"/>
            </p:cNvSpPr>
            <p:nvPr/>
          </p:nvSpPr>
          <p:spPr bwMode="auto">
            <a:xfrm>
              <a:off x="3522" y="2551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4"/>
            <p:cNvSpPr>
              <a:spLocks noChangeArrowheads="1"/>
            </p:cNvSpPr>
            <p:nvPr/>
          </p:nvSpPr>
          <p:spPr bwMode="auto">
            <a:xfrm>
              <a:off x="2927" y="2719"/>
              <a:ext cx="5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0.66 [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0.45-0.97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]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5"/>
            <p:cNvSpPr>
              <a:spLocks noChangeArrowheads="1"/>
            </p:cNvSpPr>
            <p:nvPr/>
          </p:nvSpPr>
          <p:spPr bwMode="auto">
            <a:xfrm>
              <a:off x="3526" y="2649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6"/>
            <p:cNvSpPr>
              <a:spLocks noChangeArrowheads="1"/>
            </p:cNvSpPr>
            <p:nvPr/>
          </p:nvSpPr>
          <p:spPr bwMode="auto">
            <a:xfrm>
              <a:off x="3073" y="630"/>
              <a:ext cx="17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HR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7"/>
            <p:cNvSpPr>
              <a:spLocks noChangeArrowheads="1"/>
            </p:cNvSpPr>
            <p:nvPr/>
          </p:nvSpPr>
          <p:spPr bwMode="auto">
            <a:xfrm>
              <a:off x="3190" y="560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8"/>
            <p:cNvSpPr>
              <a:spLocks noChangeArrowheads="1"/>
            </p:cNvSpPr>
            <p:nvPr/>
          </p:nvSpPr>
          <p:spPr bwMode="auto">
            <a:xfrm>
              <a:off x="4281" y="733"/>
              <a:ext cx="7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IV, </a:t>
              </a:r>
              <a:r>
                <a:rPr kumimoji="0" lang="ca-ES" sz="10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Random</a:t>
              </a:r>
              <a:r>
                <a:rPr kumimoji="0" lang="ca-ES" sz="10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, </a:t>
              </a:r>
              <a:r>
                <a:rPr kumimoji="0" lang="ca-ES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95%CI</a:t>
              </a:r>
              <a:endParaRPr kumimoji="0" lang="ca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9"/>
            <p:cNvSpPr>
              <a:spLocks noChangeArrowheads="1"/>
            </p:cNvSpPr>
            <p:nvPr/>
          </p:nvSpPr>
          <p:spPr bwMode="auto">
            <a:xfrm>
              <a:off x="5043" y="663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Line 120"/>
            <p:cNvSpPr>
              <a:spLocks noChangeShapeType="1"/>
            </p:cNvSpPr>
            <p:nvPr/>
          </p:nvSpPr>
          <p:spPr bwMode="auto">
            <a:xfrm>
              <a:off x="4696" y="839"/>
              <a:ext cx="0" cy="2976"/>
            </a:xfrm>
            <a:prstGeom prst="line">
              <a:avLst/>
            </a:prstGeom>
            <a:noFill/>
            <a:ln w="8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85" name="Line 121"/>
            <p:cNvSpPr>
              <a:spLocks noChangeShapeType="1"/>
            </p:cNvSpPr>
            <p:nvPr/>
          </p:nvSpPr>
          <p:spPr bwMode="auto">
            <a:xfrm>
              <a:off x="4289" y="1015"/>
              <a:ext cx="581" cy="0"/>
            </a:xfrm>
            <a:prstGeom prst="line">
              <a:avLst/>
            </a:prstGeom>
            <a:noFill/>
            <a:ln w="8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86" name="Rectangle 122"/>
            <p:cNvSpPr>
              <a:spLocks noChangeArrowheads="1"/>
            </p:cNvSpPr>
            <p:nvPr/>
          </p:nvSpPr>
          <p:spPr bwMode="auto">
            <a:xfrm>
              <a:off x="4509" y="957"/>
              <a:ext cx="141" cy="1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87" name="Rectangle 123"/>
            <p:cNvSpPr>
              <a:spLocks noChangeArrowheads="1"/>
            </p:cNvSpPr>
            <p:nvPr/>
          </p:nvSpPr>
          <p:spPr bwMode="auto">
            <a:xfrm>
              <a:off x="4509" y="957"/>
              <a:ext cx="141" cy="130"/>
            </a:xfrm>
            <a:prstGeom prst="rect">
              <a:avLst/>
            </a:prstGeom>
            <a:noFill/>
            <a:ln w="8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88" name="Freeform 124"/>
            <p:cNvSpPr>
              <a:spLocks/>
            </p:cNvSpPr>
            <p:nvPr/>
          </p:nvSpPr>
          <p:spPr bwMode="auto">
            <a:xfrm>
              <a:off x="4284" y="1081"/>
              <a:ext cx="583" cy="102"/>
            </a:xfrm>
            <a:custGeom>
              <a:avLst/>
              <a:gdLst>
                <a:gd name="T0" fmla="*/ 296 w 583"/>
                <a:gd name="T1" fmla="*/ 102 h 102"/>
                <a:gd name="T2" fmla="*/ 0 w 583"/>
                <a:gd name="T3" fmla="*/ 50 h 102"/>
                <a:gd name="T4" fmla="*/ 296 w 583"/>
                <a:gd name="T5" fmla="*/ 0 h 102"/>
                <a:gd name="T6" fmla="*/ 583 w 583"/>
                <a:gd name="T7" fmla="*/ 50 h 102"/>
                <a:gd name="T8" fmla="*/ 296 w 583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02">
                  <a:moveTo>
                    <a:pt x="296" y="102"/>
                  </a:moveTo>
                  <a:lnTo>
                    <a:pt x="0" y="50"/>
                  </a:lnTo>
                  <a:lnTo>
                    <a:pt x="296" y="0"/>
                  </a:lnTo>
                  <a:lnTo>
                    <a:pt x="583" y="50"/>
                  </a:lnTo>
                  <a:lnTo>
                    <a:pt x="296" y="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89" name="Freeform 125"/>
            <p:cNvSpPr>
              <a:spLocks/>
            </p:cNvSpPr>
            <p:nvPr/>
          </p:nvSpPr>
          <p:spPr bwMode="auto">
            <a:xfrm>
              <a:off x="4284" y="1081"/>
              <a:ext cx="583" cy="102"/>
            </a:xfrm>
            <a:custGeom>
              <a:avLst/>
              <a:gdLst>
                <a:gd name="T0" fmla="*/ 296 w 583"/>
                <a:gd name="T1" fmla="*/ 102 h 102"/>
                <a:gd name="T2" fmla="*/ 0 w 583"/>
                <a:gd name="T3" fmla="*/ 50 h 102"/>
                <a:gd name="T4" fmla="*/ 296 w 583"/>
                <a:gd name="T5" fmla="*/ 0 h 102"/>
                <a:gd name="T6" fmla="*/ 583 w 583"/>
                <a:gd name="T7" fmla="*/ 50 h 102"/>
                <a:gd name="T8" fmla="*/ 296 w 583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02">
                  <a:moveTo>
                    <a:pt x="296" y="102"/>
                  </a:moveTo>
                  <a:lnTo>
                    <a:pt x="0" y="50"/>
                  </a:lnTo>
                  <a:lnTo>
                    <a:pt x="296" y="0"/>
                  </a:lnTo>
                  <a:lnTo>
                    <a:pt x="583" y="50"/>
                  </a:lnTo>
                  <a:lnTo>
                    <a:pt x="296" y="102"/>
                  </a:lnTo>
                  <a:close/>
                </a:path>
              </a:pathLst>
            </a:custGeom>
            <a:noFill/>
            <a:ln w="8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0" name="Line 126"/>
            <p:cNvSpPr>
              <a:spLocks noChangeShapeType="1"/>
            </p:cNvSpPr>
            <p:nvPr/>
          </p:nvSpPr>
          <p:spPr bwMode="auto">
            <a:xfrm>
              <a:off x="4024" y="1715"/>
              <a:ext cx="552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1" name="Rectangle 127"/>
            <p:cNvSpPr>
              <a:spLocks noChangeArrowheads="1"/>
            </p:cNvSpPr>
            <p:nvPr/>
          </p:nvSpPr>
          <p:spPr bwMode="auto">
            <a:xfrm>
              <a:off x="4278" y="1701"/>
              <a:ext cx="45" cy="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2" name="Rectangle 128"/>
            <p:cNvSpPr>
              <a:spLocks noChangeArrowheads="1"/>
            </p:cNvSpPr>
            <p:nvPr/>
          </p:nvSpPr>
          <p:spPr bwMode="auto">
            <a:xfrm>
              <a:off x="4278" y="1701"/>
              <a:ext cx="45" cy="42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3" name="Line 129"/>
            <p:cNvSpPr>
              <a:spLocks noChangeShapeType="1"/>
            </p:cNvSpPr>
            <p:nvPr/>
          </p:nvSpPr>
          <p:spPr bwMode="auto">
            <a:xfrm>
              <a:off x="4225" y="1831"/>
              <a:ext cx="304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4" name="Rectangle 130"/>
            <p:cNvSpPr>
              <a:spLocks noChangeArrowheads="1"/>
            </p:cNvSpPr>
            <p:nvPr/>
          </p:nvSpPr>
          <p:spPr bwMode="auto">
            <a:xfrm>
              <a:off x="4341" y="1805"/>
              <a:ext cx="72" cy="6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5" name="Rectangle 131"/>
            <p:cNvSpPr>
              <a:spLocks noChangeArrowheads="1"/>
            </p:cNvSpPr>
            <p:nvPr/>
          </p:nvSpPr>
          <p:spPr bwMode="auto">
            <a:xfrm>
              <a:off x="4341" y="1805"/>
              <a:ext cx="72" cy="69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6" name="Line 132"/>
            <p:cNvSpPr>
              <a:spLocks noChangeShapeType="1"/>
            </p:cNvSpPr>
            <p:nvPr/>
          </p:nvSpPr>
          <p:spPr bwMode="auto">
            <a:xfrm>
              <a:off x="3881" y="1949"/>
              <a:ext cx="457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7" name="Rectangle 133"/>
            <p:cNvSpPr>
              <a:spLocks noChangeArrowheads="1"/>
            </p:cNvSpPr>
            <p:nvPr/>
          </p:nvSpPr>
          <p:spPr bwMode="auto">
            <a:xfrm>
              <a:off x="4083" y="1931"/>
              <a:ext cx="54" cy="4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8" name="Rectangle 134"/>
            <p:cNvSpPr>
              <a:spLocks noChangeArrowheads="1"/>
            </p:cNvSpPr>
            <p:nvPr/>
          </p:nvSpPr>
          <p:spPr bwMode="auto">
            <a:xfrm>
              <a:off x="4083" y="1931"/>
              <a:ext cx="54" cy="49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199" name="Freeform 135"/>
            <p:cNvSpPr>
              <a:spLocks/>
            </p:cNvSpPr>
            <p:nvPr/>
          </p:nvSpPr>
          <p:spPr bwMode="auto">
            <a:xfrm>
              <a:off x="4105" y="2014"/>
              <a:ext cx="334" cy="103"/>
            </a:xfrm>
            <a:custGeom>
              <a:avLst/>
              <a:gdLst>
                <a:gd name="T0" fmla="*/ 171 w 334"/>
                <a:gd name="T1" fmla="*/ 103 h 103"/>
                <a:gd name="T2" fmla="*/ 0 w 334"/>
                <a:gd name="T3" fmla="*/ 51 h 103"/>
                <a:gd name="T4" fmla="*/ 171 w 334"/>
                <a:gd name="T5" fmla="*/ 0 h 103"/>
                <a:gd name="T6" fmla="*/ 334 w 334"/>
                <a:gd name="T7" fmla="*/ 51 h 103"/>
                <a:gd name="T8" fmla="*/ 171 w 334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03">
                  <a:moveTo>
                    <a:pt x="171" y="103"/>
                  </a:moveTo>
                  <a:lnTo>
                    <a:pt x="0" y="51"/>
                  </a:lnTo>
                  <a:lnTo>
                    <a:pt x="171" y="0"/>
                  </a:lnTo>
                  <a:lnTo>
                    <a:pt x="334" y="51"/>
                  </a:lnTo>
                  <a:lnTo>
                    <a:pt x="171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0" name="Freeform 136"/>
            <p:cNvSpPr>
              <a:spLocks/>
            </p:cNvSpPr>
            <p:nvPr/>
          </p:nvSpPr>
          <p:spPr bwMode="auto">
            <a:xfrm>
              <a:off x="4105" y="2014"/>
              <a:ext cx="334" cy="103"/>
            </a:xfrm>
            <a:custGeom>
              <a:avLst/>
              <a:gdLst>
                <a:gd name="T0" fmla="*/ 171 w 334"/>
                <a:gd name="T1" fmla="*/ 103 h 103"/>
                <a:gd name="T2" fmla="*/ 0 w 334"/>
                <a:gd name="T3" fmla="*/ 51 h 103"/>
                <a:gd name="T4" fmla="*/ 171 w 334"/>
                <a:gd name="T5" fmla="*/ 0 h 103"/>
                <a:gd name="T6" fmla="*/ 334 w 334"/>
                <a:gd name="T7" fmla="*/ 51 h 103"/>
                <a:gd name="T8" fmla="*/ 171 w 334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03">
                  <a:moveTo>
                    <a:pt x="171" y="103"/>
                  </a:moveTo>
                  <a:lnTo>
                    <a:pt x="0" y="51"/>
                  </a:lnTo>
                  <a:lnTo>
                    <a:pt x="171" y="0"/>
                  </a:lnTo>
                  <a:lnTo>
                    <a:pt x="334" y="51"/>
                  </a:lnTo>
                  <a:lnTo>
                    <a:pt x="171" y="103"/>
                  </a:lnTo>
                  <a:close/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1" name="Line 137"/>
            <p:cNvSpPr>
              <a:spLocks noChangeShapeType="1"/>
            </p:cNvSpPr>
            <p:nvPr/>
          </p:nvSpPr>
          <p:spPr bwMode="auto">
            <a:xfrm>
              <a:off x="4199" y="2649"/>
              <a:ext cx="477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2" name="Rectangle 138"/>
            <p:cNvSpPr>
              <a:spLocks noChangeArrowheads="1"/>
            </p:cNvSpPr>
            <p:nvPr/>
          </p:nvSpPr>
          <p:spPr bwMode="auto">
            <a:xfrm>
              <a:off x="4367" y="2590"/>
              <a:ext cx="141" cy="13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3" name="Rectangle 139"/>
            <p:cNvSpPr>
              <a:spLocks noChangeArrowheads="1"/>
            </p:cNvSpPr>
            <p:nvPr/>
          </p:nvSpPr>
          <p:spPr bwMode="auto">
            <a:xfrm>
              <a:off x="4367" y="2590"/>
              <a:ext cx="141" cy="132"/>
            </a:xfrm>
            <a:prstGeom prst="rect">
              <a:avLst/>
            </a:prstGeom>
            <a:noFill/>
            <a:ln w="8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4" name="Freeform 140"/>
            <p:cNvSpPr>
              <a:spLocks/>
            </p:cNvSpPr>
            <p:nvPr/>
          </p:nvSpPr>
          <p:spPr bwMode="auto">
            <a:xfrm>
              <a:off x="4198" y="2714"/>
              <a:ext cx="475" cy="103"/>
            </a:xfrm>
            <a:custGeom>
              <a:avLst/>
              <a:gdLst>
                <a:gd name="T0" fmla="*/ 233 w 475"/>
                <a:gd name="T1" fmla="*/ 103 h 103"/>
                <a:gd name="T2" fmla="*/ 0 w 475"/>
                <a:gd name="T3" fmla="*/ 52 h 103"/>
                <a:gd name="T4" fmla="*/ 233 w 475"/>
                <a:gd name="T5" fmla="*/ 0 h 103"/>
                <a:gd name="T6" fmla="*/ 475 w 475"/>
                <a:gd name="T7" fmla="*/ 52 h 103"/>
                <a:gd name="T8" fmla="*/ 233 w 475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103">
                  <a:moveTo>
                    <a:pt x="233" y="103"/>
                  </a:moveTo>
                  <a:lnTo>
                    <a:pt x="0" y="52"/>
                  </a:lnTo>
                  <a:lnTo>
                    <a:pt x="233" y="0"/>
                  </a:lnTo>
                  <a:lnTo>
                    <a:pt x="475" y="52"/>
                  </a:lnTo>
                  <a:lnTo>
                    <a:pt x="23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5" name="Freeform 141"/>
            <p:cNvSpPr>
              <a:spLocks/>
            </p:cNvSpPr>
            <p:nvPr/>
          </p:nvSpPr>
          <p:spPr bwMode="auto">
            <a:xfrm>
              <a:off x="4198" y="2714"/>
              <a:ext cx="475" cy="103"/>
            </a:xfrm>
            <a:custGeom>
              <a:avLst/>
              <a:gdLst>
                <a:gd name="T0" fmla="*/ 233 w 475"/>
                <a:gd name="T1" fmla="*/ 103 h 103"/>
                <a:gd name="T2" fmla="*/ 0 w 475"/>
                <a:gd name="T3" fmla="*/ 52 h 103"/>
                <a:gd name="T4" fmla="*/ 233 w 475"/>
                <a:gd name="T5" fmla="*/ 0 h 103"/>
                <a:gd name="T6" fmla="*/ 475 w 475"/>
                <a:gd name="T7" fmla="*/ 52 h 103"/>
                <a:gd name="T8" fmla="*/ 233 w 475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103">
                  <a:moveTo>
                    <a:pt x="233" y="103"/>
                  </a:moveTo>
                  <a:lnTo>
                    <a:pt x="0" y="52"/>
                  </a:lnTo>
                  <a:lnTo>
                    <a:pt x="233" y="0"/>
                  </a:lnTo>
                  <a:lnTo>
                    <a:pt x="475" y="52"/>
                  </a:lnTo>
                  <a:lnTo>
                    <a:pt x="233" y="103"/>
                  </a:lnTo>
                  <a:close/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6" name="Line 142"/>
            <p:cNvSpPr>
              <a:spLocks noChangeShapeType="1"/>
            </p:cNvSpPr>
            <p:nvPr/>
          </p:nvSpPr>
          <p:spPr bwMode="auto">
            <a:xfrm>
              <a:off x="3683" y="3815"/>
              <a:ext cx="2025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7" name="Line 143"/>
            <p:cNvSpPr>
              <a:spLocks noChangeShapeType="1"/>
            </p:cNvSpPr>
            <p:nvPr/>
          </p:nvSpPr>
          <p:spPr bwMode="auto">
            <a:xfrm>
              <a:off x="3695" y="3786"/>
              <a:ext cx="0" cy="59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08" name="Rectangle 144"/>
            <p:cNvSpPr>
              <a:spLocks noChangeArrowheads="1"/>
            </p:cNvSpPr>
            <p:nvPr/>
          </p:nvSpPr>
          <p:spPr bwMode="auto">
            <a:xfrm>
              <a:off x="3685" y="3848"/>
              <a:ext cx="162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0.2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9" name="Rectangle 145"/>
            <p:cNvSpPr>
              <a:spLocks noChangeArrowheads="1"/>
            </p:cNvSpPr>
            <p:nvPr/>
          </p:nvSpPr>
          <p:spPr bwMode="auto">
            <a:xfrm>
              <a:off x="3799" y="377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0" name="Line 146"/>
            <p:cNvSpPr>
              <a:spLocks noChangeShapeType="1"/>
            </p:cNvSpPr>
            <p:nvPr/>
          </p:nvSpPr>
          <p:spPr bwMode="auto">
            <a:xfrm>
              <a:off x="4265" y="3786"/>
              <a:ext cx="0" cy="59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11" name="Rectangle 147"/>
            <p:cNvSpPr>
              <a:spLocks noChangeArrowheads="1"/>
            </p:cNvSpPr>
            <p:nvPr/>
          </p:nvSpPr>
          <p:spPr bwMode="auto">
            <a:xfrm>
              <a:off x="4201" y="3848"/>
              <a:ext cx="162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0.5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2" name="Rectangle 148"/>
            <p:cNvSpPr>
              <a:spLocks noChangeArrowheads="1"/>
            </p:cNvSpPr>
            <p:nvPr/>
          </p:nvSpPr>
          <p:spPr bwMode="auto">
            <a:xfrm>
              <a:off x="4315" y="377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3" name="Line 149"/>
            <p:cNvSpPr>
              <a:spLocks noChangeShapeType="1"/>
            </p:cNvSpPr>
            <p:nvPr/>
          </p:nvSpPr>
          <p:spPr bwMode="auto">
            <a:xfrm>
              <a:off x="4696" y="3786"/>
              <a:ext cx="0" cy="59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14" name="Rectangle 150"/>
            <p:cNvSpPr>
              <a:spLocks noChangeArrowheads="1"/>
            </p:cNvSpPr>
            <p:nvPr/>
          </p:nvSpPr>
          <p:spPr bwMode="auto">
            <a:xfrm>
              <a:off x="4671" y="3848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5" name="Rectangle 151"/>
            <p:cNvSpPr>
              <a:spLocks noChangeArrowheads="1"/>
            </p:cNvSpPr>
            <p:nvPr/>
          </p:nvSpPr>
          <p:spPr bwMode="auto">
            <a:xfrm>
              <a:off x="4717" y="377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6" name="Line 152"/>
            <p:cNvSpPr>
              <a:spLocks noChangeShapeType="1"/>
            </p:cNvSpPr>
            <p:nvPr/>
          </p:nvSpPr>
          <p:spPr bwMode="auto">
            <a:xfrm>
              <a:off x="5127" y="3786"/>
              <a:ext cx="0" cy="59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17" name="Rectangle 153"/>
            <p:cNvSpPr>
              <a:spLocks noChangeArrowheads="1"/>
            </p:cNvSpPr>
            <p:nvPr/>
          </p:nvSpPr>
          <p:spPr bwMode="auto">
            <a:xfrm>
              <a:off x="5102" y="3848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8" name="Rectangle 154"/>
            <p:cNvSpPr>
              <a:spLocks noChangeArrowheads="1"/>
            </p:cNvSpPr>
            <p:nvPr/>
          </p:nvSpPr>
          <p:spPr bwMode="auto">
            <a:xfrm>
              <a:off x="5148" y="377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9" name="Line 155"/>
            <p:cNvSpPr>
              <a:spLocks noChangeShapeType="1"/>
            </p:cNvSpPr>
            <p:nvPr/>
          </p:nvSpPr>
          <p:spPr bwMode="auto">
            <a:xfrm>
              <a:off x="5697" y="3786"/>
              <a:ext cx="0" cy="59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a-ES"/>
            </a:p>
          </p:txBody>
        </p:sp>
        <p:sp>
          <p:nvSpPr>
            <p:cNvPr id="4220" name="Rectangle 156"/>
            <p:cNvSpPr>
              <a:spLocks noChangeArrowheads="1"/>
            </p:cNvSpPr>
            <p:nvPr/>
          </p:nvSpPr>
          <p:spPr bwMode="auto">
            <a:xfrm>
              <a:off x="5656" y="3848"/>
              <a:ext cx="8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1" name="Rectangle 157"/>
            <p:cNvSpPr>
              <a:spLocks noChangeArrowheads="1"/>
            </p:cNvSpPr>
            <p:nvPr/>
          </p:nvSpPr>
          <p:spPr bwMode="auto">
            <a:xfrm>
              <a:off x="5701" y="3776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2" name="Rectangle 158"/>
            <p:cNvSpPr>
              <a:spLocks noChangeArrowheads="1"/>
            </p:cNvSpPr>
            <p:nvPr/>
          </p:nvSpPr>
          <p:spPr bwMode="auto">
            <a:xfrm>
              <a:off x="4028" y="3949"/>
              <a:ext cx="635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Favours DOAC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3" name="Rectangle 159"/>
            <p:cNvSpPr>
              <a:spLocks noChangeArrowheads="1"/>
            </p:cNvSpPr>
            <p:nvPr/>
          </p:nvSpPr>
          <p:spPr bwMode="auto">
            <a:xfrm>
              <a:off x="4581" y="387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4" name="Rectangle 160"/>
            <p:cNvSpPr>
              <a:spLocks noChangeArrowheads="1"/>
            </p:cNvSpPr>
            <p:nvPr/>
          </p:nvSpPr>
          <p:spPr bwMode="auto">
            <a:xfrm>
              <a:off x="4735" y="3949"/>
              <a:ext cx="71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0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Favours Warfarin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5" name="Rectangle 161"/>
            <p:cNvSpPr>
              <a:spLocks noChangeArrowheads="1"/>
            </p:cNvSpPr>
            <p:nvPr/>
          </p:nvSpPr>
          <p:spPr bwMode="auto">
            <a:xfrm>
              <a:off x="5360" y="3877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6" name="Rectangle 162"/>
            <p:cNvSpPr>
              <a:spLocks noChangeArrowheads="1"/>
            </p:cNvSpPr>
            <p:nvPr/>
          </p:nvSpPr>
          <p:spPr bwMode="auto">
            <a:xfrm>
              <a:off x="4655" y="620"/>
              <a:ext cx="17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000" b="1" i="0" u="none" strike="noStrike" cap="none" normalizeH="0" baseline="0">
                  <a:ln>
                    <a:noFill/>
                  </a:ln>
                  <a:solidFill>
                    <a:srgbClr val="333333"/>
                  </a:solidFill>
                  <a:effectLst/>
                  <a:latin typeface="Arial" pitchFamily="34" charset="0"/>
                  <a:cs typeface="Arial" pitchFamily="34" charset="0"/>
                </a:rPr>
                <a:t>HR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7" name="Rectangle 163"/>
            <p:cNvSpPr>
              <a:spLocks noChangeArrowheads="1"/>
            </p:cNvSpPr>
            <p:nvPr/>
          </p:nvSpPr>
          <p:spPr bwMode="auto">
            <a:xfrm>
              <a:off x="4772" y="550"/>
              <a:ext cx="10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5 CuadroTexto"/>
          <p:cNvSpPr txBox="1"/>
          <p:nvPr/>
        </p:nvSpPr>
        <p:spPr>
          <a:xfrm>
            <a:off x="251520" y="260648"/>
            <a:ext cx="498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D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xmlns="" val="3478910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1310</Words>
  <Application>Microsoft Office PowerPoint</Application>
  <PresentationFormat>On-screen Show (4:3)</PresentationFormat>
  <Paragraphs>536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de l'Office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Mª José Martínez Zapata</dc:creator>
  <cp:lastModifiedBy>Kevin</cp:lastModifiedBy>
  <cp:revision>28</cp:revision>
  <dcterms:created xsi:type="dcterms:W3CDTF">2018-01-29T13:18:24Z</dcterms:created>
  <dcterms:modified xsi:type="dcterms:W3CDTF">2018-03-04T10:42:08Z</dcterms:modified>
</cp:coreProperties>
</file>