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package/2006/relationships/metadata/thumbnail" Target="docProps/thumbnail.jpeg"/>
   <Relationship Id="rId3" Type="http://schemas.openxmlformats.org/package/2006/relationships/metadata/core-properties" Target="docProps/core.xml"/>
   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9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10" Type="http://schemas.openxmlformats.org/officeDocument/2006/relationships/tableStyles" Target="tableStyles.xml"/>
   <Relationship Id="rId2" Type="http://schemas.openxmlformats.org/officeDocument/2006/relationships/slide" Target="slides/slide1.xml"/>
   <Relationship Id="rId3" Type="http://schemas.openxmlformats.org/officeDocument/2006/relationships/slide" Target="slides/slide2.xml"/>
   <Relationship Id="rId4" Type="http://schemas.openxmlformats.org/officeDocument/2006/relationships/slide" Target="slides/slide3.xml"/>
   <Relationship Id="rId5" Type="http://schemas.openxmlformats.org/officeDocument/2006/relationships/slide" Target="slides/slide4.xml"/>
   <Relationship Id="rId6" Type="http://schemas.openxmlformats.org/officeDocument/2006/relationships/slide" Target="slides/slide5.xml"/>
   <Relationship Id="rId7" Type="http://schemas.openxmlformats.org/officeDocument/2006/relationships/presProps" Target="presProps.xml"/>
   <Relationship Id="rId8" Type="http://schemas.openxmlformats.org/officeDocument/2006/relationships/viewProps" Target="viewProps.xml"/>
   <Relationship Id="rId9" Type="http://schemas.openxmlformats.org/officeDocument/2006/relationships/theme" Target="theme/theme1.xml"/>
</Relationship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4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5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6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7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8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9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0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1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4FDFE-C00E-484E-80C9-77DF2FEC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72823-4F66-C249-89C0-68625E190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F2458-D7AB-E048-BAFB-EAFACB59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9394C-F23F-8848-B0D6-A80000A7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5F377-412E-4B43-9782-FB2584C32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62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4872-562B-0B4B-8469-3D532469C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82A04-F86C-D749-94EF-7FB045AE0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31AE3-E620-3241-B6D5-E99D3514B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D1042-BCC5-D147-A76B-475BAC1A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67290-3915-524C-8C27-B9C9B88A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8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2EEEE-A840-4449-A894-39129C373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0F92E-1CA1-DF41-BB31-90D2295A8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47EDA-F8B0-0640-85DA-625C0E87E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C4082-8810-5844-918B-7C23E3FF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69D3C-DB60-5046-88E6-06E4D7CDD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0DF43-FCB7-6549-A8A0-874BF9D6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D9D04-1365-CA4E-9E54-46229A3F9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9F85B-D25A-C94D-A675-73BD0D8C5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9DDDB-46DE-804F-8631-AB56D8BC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6E9EE-FC49-224E-AF73-2F43ED137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E8150-7E9C-DA47-BA95-A471275A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5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77457-F69B-FC4E-9C1C-ADD5D7307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E5CC9-065C-E140-9D2C-B44B8DBBB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27EA1-3437-1346-A902-5B6F1F50D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5D755-383A-0843-9FE9-3321173B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F62F90-023B-724D-A6C6-C331140218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A24EF4-E0B9-6B4B-96C8-5ECB33AA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D202AA-4465-C846-947E-1B34AD34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A80287-48EB-5748-BA96-AFC7A75D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7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E1028-3A99-1A4A-8589-F48A5FD3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8FDA2A-05CA-7947-9208-10E1E832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8AE8CE-660C-B14C-9473-7DCC0A9C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3BF04-2806-034A-88E5-47A0EEE6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9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B77EF-8AC8-B44D-A198-8893268B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27F71A-1377-F449-8D1F-8F3FB0FB2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B2459-5011-444B-A1D3-F58AA9984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2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27AAA-DF16-5946-98E6-98FE3529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EEF19-A81F-374F-8DCA-7289EF83D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008BE-1F78-2544-B0F1-88EF6269B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51C72-A5BF-754C-8A4A-B8B5CD517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018C3-4698-9C4B-8A01-12B69F98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79699-EFD4-904E-AF00-125AD489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3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0178-7EE3-FF47-92D5-92781E21D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4F3226-FB63-2F41-B99B-50379AA8A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EABE7-D199-8645-9CBE-75737FC86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F98022-DFA4-6A43-A3C5-C50F4A15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D3E6B-4B4D-444D-B031-A222B2AA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A6E49-4673-A54F-BD76-0F0399F8B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4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C1F4-F6CF-854C-93CC-E92FF10D4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2A8B53-6FA8-AE40-A59E-46E2B2253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3889E-826C-9E4B-8A70-ED8818F5D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2D89D-E091-E545-B4C7-A7A085F0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C4C8E-A3DA-4B43-97EE-758DA4337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9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1C8DE-AA48-E842-A413-8F568AFD2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76845-EF86-634A-8F6F-4E95D8DAD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B08CD-A194-5A4C-BB38-FF5826043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D3614-2A9E-1D4D-A9A4-6777DBEDA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AAE61-0E87-2741-AEAF-BBA9966A4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15562"/>
      </p:ext>
    </p:extLst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10" Type="http://schemas.openxmlformats.org/officeDocument/2006/relationships/slideLayout" Target="../slideLayouts/slideLayout10.xml"/>
   <Relationship Id="rId11" Type="http://schemas.openxmlformats.org/officeDocument/2006/relationships/slideLayout" Target="../slideLayouts/slideLayout11.xml"/>
   <Relationship Id="rId12" Type="http://schemas.openxmlformats.org/officeDocument/2006/relationships/theme" Target="../theme/theme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slideLayout" Target="../slideLayouts/slideLayout4.xml"/>
   <Relationship Id="rId5" Type="http://schemas.openxmlformats.org/officeDocument/2006/relationships/slideLayout" Target="../slideLayouts/slideLayout5.xml"/>
   <Relationship Id="rId6" Type="http://schemas.openxmlformats.org/officeDocument/2006/relationships/slideLayout" Target="../slideLayouts/slideLayout6.xml"/>
   <Relationship Id="rId7" Type="http://schemas.openxmlformats.org/officeDocument/2006/relationships/slideLayout" Target="../slideLayouts/slideLayout7.xml"/>
   <Relationship Id="rId8" Type="http://schemas.openxmlformats.org/officeDocument/2006/relationships/slideLayout" Target="../slideLayouts/slideLayout8.xml"/>
   <Relationship Id="rId9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CD63FD-7FC2-4341-A8AD-7271B7AD9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8EFFF-40DA-B448-8A6B-9EE25A9F9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0844B-582D-E24B-B7C4-88A34DC9D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B4077-EDB5-2347-BFAC-EBD3505E32DA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8D849-90F3-0746-B106-74035C5AF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7B886-49F7-5E42-AB0D-0F29751EF8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B526-1C97-5643-AF68-2B0F3ADCD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</Relationships>
</file>

<file path=ppt/slides/_rels/slide2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</Relationships>
</file>

<file path=ppt/slides/_rels/slide3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1.emf"/>
</Relationships>
</file>

<file path=ppt/slides/_rels/slide4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2.png"/>
</Relationships>
</file>

<file path=ppt/slides/_rels/slide5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2.xml"/>
   <Relationship Id="rId2" Type="http://schemas.openxmlformats.org/officeDocument/2006/relationships/image" Target="../media/image3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9F5676-F25A-C84A-8005-81C77C0F2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094708"/>
              </p:ext>
            </p:extLst>
          </p:nvPr>
        </p:nvGraphicFramePr>
        <p:xfrm>
          <a:off x="2017682" y="1671569"/>
          <a:ext cx="7969465" cy="492188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381131">
                  <a:extLst>
                    <a:ext uri="{9D8B030D-6E8A-4147-A177-3AD203B41FA5}">
                      <a16:colId xmlns:a16="http://schemas.microsoft.com/office/drawing/2014/main" val="1497459227"/>
                    </a:ext>
                  </a:extLst>
                </a:gridCol>
                <a:gridCol w="2299788">
                  <a:extLst>
                    <a:ext uri="{9D8B030D-6E8A-4147-A177-3AD203B41FA5}">
                      <a16:colId xmlns:a16="http://schemas.microsoft.com/office/drawing/2014/main" val="3375696106"/>
                    </a:ext>
                  </a:extLst>
                </a:gridCol>
                <a:gridCol w="1714625">
                  <a:extLst>
                    <a:ext uri="{9D8B030D-6E8A-4147-A177-3AD203B41FA5}">
                      <a16:colId xmlns:a16="http://schemas.microsoft.com/office/drawing/2014/main" val="3264970159"/>
                    </a:ext>
                  </a:extLst>
                </a:gridCol>
                <a:gridCol w="1573921">
                  <a:extLst>
                    <a:ext uri="{9D8B030D-6E8A-4147-A177-3AD203B41FA5}">
                      <a16:colId xmlns:a16="http://schemas.microsoft.com/office/drawing/2014/main" val="1482383454"/>
                    </a:ext>
                  </a:extLst>
                </a:gridCol>
              </a:tblGrid>
              <a:tr h="250825"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Fr</a:t>
                      </a:r>
                      <a:r>
                        <a:rPr lang="en-US" sz="1600" spc="5" dirty="0">
                          <a:effectLst/>
                        </a:rPr>
                        <a:t>eq</a:t>
                      </a:r>
                      <a:r>
                        <a:rPr lang="en-US" sz="1600" spc="-5" dirty="0">
                          <a:effectLst/>
                        </a:rPr>
                        <a:t>u</a:t>
                      </a: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spc="-5" dirty="0">
                          <a:effectLst/>
                        </a:rPr>
                        <a:t>n</a:t>
                      </a:r>
                      <a:r>
                        <a:rPr lang="en-US" sz="1600" spc="15" dirty="0">
                          <a:effectLst/>
                        </a:rPr>
                        <a:t>c</a:t>
                      </a:r>
                      <a:r>
                        <a:rPr lang="en-US" sz="1600" dirty="0">
                          <a:effectLst/>
                        </a:rPr>
                        <a:t>y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Valid</a:t>
                      </a:r>
                      <a:r>
                        <a:rPr lang="en-US" sz="1600" spc="-15">
                          <a:effectLst/>
                        </a:rPr>
                        <a:t> </a:t>
                      </a:r>
                      <a:r>
                        <a:rPr lang="en-US" sz="1600" spc="5">
                          <a:effectLst/>
                        </a:rPr>
                        <a:t>p</a:t>
                      </a:r>
                      <a:r>
                        <a:rPr lang="en-US" sz="1600">
                          <a:effectLst/>
                        </a:rPr>
                        <a:t>e</a:t>
                      </a:r>
                      <a:r>
                        <a:rPr lang="en-US" sz="1600" spc="10">
                          <a:effectLst/>
                        </a:rPr>
                        <a:t>r</a:t>
                      </a:r>
                      <a:r>
                        <a:rPr lang="en-US" sz="1600">
                          <a:effectLst/>
                        </a:rPr>
                        <a:t>c</a:t>
                      </a:r>
                      <a:r>
                        <a:rPr lang="en-US" sz="1600" spc="5">
                          <a:effectLst/>
                        </a:rPr>
                        <a:t>e</a:t>
                      </a:r>
                      <a:r>
                        <a:rPr lang="en-US" sz="1600" spc="-5">
                          <a:effectLst/>
                        </a:rPr>
                        <a:t>n</a:t>
                      </a:r>
                      <a:r>
                        <a:rPr lang="en-US" sz="1600">
                          <a:effectLst/>
                        </a:rPr>
                        <a:t>ta</a:t>
                      </a:r>
                      <a:r>
                        <a:rPr lang="en-US" sz="1600" spc="-5">
                          <a:effectLst/>
                        </a:rPr>
                        <a:t>g</a:t>
                      </a:r>
                      <a:r>
                        <a:rPr lang="en-US" sz="1600">
                          <a:effectLst/>
                        </a:rPr>
                        <a:t>e</a:t>
                      </a:r>
                      <a:r>
                        <a:rPr lang="en-US" sz="1600" spc="-40">
                          <a:effectLst/>
                        </a:rPr>
                        <a:t> </a:t>
                      </a:r>
                      <a:r>
                        <a:rPr lang="en-US" sz="1600" spc="5">
                          <a:effectLst/>
                        </a:rPr>
                        <a:t>(</a:t>
                      </a:r>
                      <a:r>
                        <a:rPr lang="en-US" sz="1600">
                          <a:effectLst/>
                        </a:rPr>
                        <a:t>%)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</a:rPr>
                        <a:t>C</a:t>
                      </a:r>
                      <a:r>
                        <a:rPr lang="en-US" sz="1600" dirty="0">
                          <a:effectLst/>
                        </a:rPr>
                        <a:t>ate</a:t>
                      </a:r>
                      <a:r>
                        <a:rPr lang="en-US" sz="1600" spc="-5" dirty="0">
                          <a:effectLst/>
                        </a:rPr>
                        <a:t>g</a:t>
                      </a:r>
                      <a:r>
                        <a:rPr lang="en-US" sz="1600" spc="5" dirty="0">
                          <a:effectLst/>
                        </a:rPr>
                        <a:t>o</a:t>
                      </a:r>
                      <a:r>
                        <a:rPr lang="en-US" sz="1600" spc="15" dirty="0">
                          <a:effectLst/>
                        </a:rPr>
                        <a:t>r</a:t>
                      </a:r>
                      <a:r>
                        <a:rPr lang="en-US" sz="1600" dirty="0">
                          <a:effectLst/>
                        </a:rPr>
                        <a:t>y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Demographic Variable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407665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74.4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</a:t>
                      </a:r>
                      <a:r>
                        <a:rPr lang="en-US" sz="1600" spc="5">
                          <a:effectLst/>
                        </a:rPr>
                        <a:t>a</a:t>
                      </a:r>
                      <a:r>
                        <a:rPr lang="en-US" sz="1600">
                          <a:effectLst/>
                        </a:rPr>
                        <a:t>le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Gender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4166270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25.6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</a:t>
                      </a:r>
                      <a:r>
                        <a:rPr lang="en-US" sz="1600" spc="10">
                          <a:effectLst/>
                        </a:rPr>
                        <a:t>e</a:t>
                      </a:r>
                      <a:r>
                        <a:rPr lang="en-US" sz="1600" spc="-20">
                          <a:effectLst/>
                        </a:rPr>
                        <a:t>m</a:t>
                      </a:r>
                      <a:r>
                        <a:rPr lang="en-US" sz="1600">
                          <a:effectLst/>
                        </a:rPr>
                        <a:t>ale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94274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187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89.9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Jordanian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Nationality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1973827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10.1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Non-Jordanian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336985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61.4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spc="-10" dirty="0">
                          <a:effectLst/>
                        </a:rPr>
                        <a:t>L</a:t>
                      </a: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spc="10" dirty="0">
                          <a:effectLst/>
                        </a:rPr>
                        <a:t>s</a:t>
                      </a:r>
                      <a:r>
                        <a:rPr lang="en-US" sz="1600" dirty="0">
                          <a:effectLst/>
                        </a:rPr>
                        <a:t>s</a:t>
                      </a:r>
                      <a:r>
                        <a:rPr lang="en-US" sz="1600" spc="-2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t</a:t>
                      </a:r>
                      <a:r>
                        <a:rPr lang="en-US" sz="1600" spc="-5" dirty="0">
                          <a:effectLst/>
                        </a:rPr>
                        <a:t>h</a:t>
                      </a:r>
                      <a:r>
                        <a:rPr lang="en-US" sz="1600" spc="15" dirty="0">
                          <a:effectLst/>
                        </a:rPr>
                        <a:t>a</a:t>
                      </a:r>
                      <a:r>
                        <a:rPr lang="en-US" sz="1600" dirty="0">
                          <a:effectLst/>
                        </a:rPr>
                        <a:t>n</a:t>
                      </a:r>
                      <a:r>
                        <a:rPr lang="en-US" sz="1600" spc="-20" dirty="0">
                          <a:effectLst/>
                        </a:rPr>
                        <a:t> </a:t>
                      </a:r>
                      <a:r>
                        <a:rPr lang="en-US" sz="1600" spc="5" dirty="0">
                          <a:effectLst/>
                        </a:rPr>
                        <a:t>25</a:t>
                      </a:r>
                      <a:r>
                        <a:rPr lang="en-US" sz="1600" spc="10" dirty="0">
                          <a:effectLst/>
                        </a:rPr>
                        <a:t> </a:t>
                      </a:r>
                      <a:r>
                        <a:rPr lang="en-US" sz="1600" spc="-20" dirty="0">
                          <a:effectLst/>
                        </a:rPr>
                        <a:t>y</a:t>
                      </a: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spc="5" dirty="0">
                          <a:effectLst/>
                        </a:rPr>
                        <a:t>ar</a:t>
                      </a:r>
                      <a:r>
                        <a:rPr lang="en-US" sz="1600" dirty="0">
                          <a:effectLst/>
                        </a:rPr>
                        <a:t>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  <a:tabLst>
                          <a:tab pos="788670" algn="r"/>
                        </a:tabLst>
                      </a:pPr>
                      <a:r>
                        <a:rPr lang="en-US" sz="1600">
                          <a:effectLst/>
                        </a:rPr>
                        <a:t>Age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6161401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25.6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spc="5" dirty="0">
                          <a:effectLst/>
                        </a:rPr>
                        <a:t>26</a:t>
                      </a:r>
                      <a:r>
                        <a:rPr lang="en-US" sz="1600" spc="-10" dirty="0">
                          <a:effectLst/>
                        </a:rPr>
                        <a:t>-</a:t>
                      </a:r>
                      <a:r>
                        <a:rPr lang="en-US" sz="1600" spc="5" dirty="0">
                          <a:effectLst/>
                        </a:rPr>
                        <a:t>30</a:t>
                      </a:r>
                      <a:r>
                        <a:rPr lang="en-US" sz="1600" spc="-20" dirty="0">
                          <a:effectLst/>
                        </a:rPr>
                        <a:t> y</a:t>
                      </a: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spc="5" dirty="0">
                          <a:effectLst/>
                        </a:rPr>
                        <a:t>ar</a:t>
                      </a:r>
                      <a:r>
                        <a:rPr lang="en-US" sz="1600" dirty="0">
                          <a:effectLst/>
                        </a:rPr>
                        <a:t>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95064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13.0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31-35Years and Above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49622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36.8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less than 5 Years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Experience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4336743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31.9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 Yrs - 10 Yrs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759016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20.9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 Yrs - 15 Yrs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322488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6.7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r>
                        <a:rPr lang="en-US" sz="1600" dirty="0">
                          <a:effectLst/>
                        </a:rPr>
                        <a:t> - 20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67486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21 Years and above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35201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23.9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High School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Education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75261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29.9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Bachelor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7493668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39.5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Diploma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601083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6.7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Master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rtl="0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462088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B1BA6DC-0264-8345-9235-04591053D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694" y="825890"/>
            <a:ext cx="3424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889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88988" algn="r"/>
              </a:tabLst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Table 3.0: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Respondents Details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88988" algn="r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59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3AB682-FEE2-B04F-A07F-EED21E754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988788"/>
              </p:ext>
            </p:extLst>
          </p:nvPr>
        </p:nvGraphicFramePr>
        <p:xfrm>
          <a:off x="2045098" y="623445"/>
          <a:ext cx="7674285" cy="1672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5051">
                  <a:extLst>
                    <a:ext uri="{9D8B030D-6E8A-4147-A177-3AD203B41FA5}">
                      <a16:colId xmlns:a16="http://schemas.microsoft.com/office/drawing/2014/main" val="2516544496"/>
                    </a:ext>
                  </a:extLst>
                </a:gridCol>
                <a:gridCol w="1009936">
                  <a:extLst>
                    <a:ext uri="{9D8B030D-6E8A-4147-A177-3AD203B41FA5}">
                      <a16:colId xmlns:a16="http://schemas.microsoft.com/office/drawing/2014/main" val="4165659315"/>
                    </a:ext>
                  </a:extLst>
                </a:gridCol>
                <a:gridCol w="1405929">
                  <a:extLst>
                    <a:ext uri="{9D8B030D-6E8A-4147-A177-3AD203B41FA5}">
                      <a16:colId xmlns:a16="http://schemas.microsoft.com/office/drawing/2014/main" val="1007827607"/>
                    </a:ext>
                  </a:extLst>
                </a:gridCol>
                <a:gridCol w="1513369">
                  <a:extLst>
                    <a:ext uri="{9D8B030D-6E8A-4147-A177-3AD203B41FA5}">
                      <a16:colId xmlns:a16="http://schemas.microsoft.com/office/drawing/2014/main" val="4169059373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marL="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Construct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Cronbach's</a:t>
                      </a:r>
                      <a:endParaRPr lang="en-US" sz="20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Alpha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2881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Employee Empowerment (EE)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0.829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0.730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0.549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9875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Employee perceived service quality (EPSQ)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0.821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0.723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0.536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9455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Job satisfaction (JS)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0.852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0.769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0.592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7453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Leadership Supportive behavior (LE)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0.902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0.909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0.700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3139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Work Environment (WE)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0.863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0.788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0.614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5011277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D9E8B9EA-33F5-024A-A96E-ECCB70F1C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596" y="219717"/>
            <a:ext cx="61505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Table 3.1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Results of the measurement model for first order constructs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D1D37A9-EC20-A541-9A4D-D923069CC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91748"/>
              </p:ext>
            </p:extLst>
          </p:nvPr>
        </p:nvGraphicFramePr>
        <p:xfrm>
          <a:off x="2319556" y="2865325"/>
          <a:ext cx="7125371" cy="14674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0236">
                  <a:extLst>
                    <a:ext uri="{9D8B030D-6E8A-4147-A177-3AD203B41FA5}">
                      <a16:colId xmlns:a16="http://schemas.microsoft.com/office/drawing/2014/main" val="2297626822"/>
                    </a:ext>
                  </a:extLst>
                </a:gridCol>
                <a:gridCol w="1101582">
                  <a:extLst>
                    <a:ext uri="{9D8B030D-6E8A-4147-A177-3AD203B41FA5}">
                      <a16:colId xmlns:a16="http://schemas.microsoft.com/office/drawing/2014/main" val="4172163852"/>
                    </a:ext>
                  </a:extLst>
                </a:gridCol>
                <a:gridCol w="1101582">
                  <a:extLst>
                    <a:ext uri="{9D8B030D-6E8A-4147-A177-3AD203B41FA5}">
                      <a16:colId xmlns:a16="http://schemas.microsoft.com/office/drawing/2014/main" val="3135431975"/>
                    </a:ext>
                  </a:extLst>
                </a:gridCol>
                <a:gridCol w="1093032">
                  <a:extLst>
                    <a:ext uri="{9D8B030D-6E8A-4147-A177-3AD203B41FA5}">
                      <a16:colId xmlns:a16="http://schemas.microsoft.com/office/drawing/2014/main" val="2967035845"/>
                    </a:ext>
                  </a:extLst>
                </a:gridCol>
                <a:gridCol w="1090182">
                  <a:extLst>
                    <a:ext uri="{9D8B030D-6E8A-4147-A177-3AD203B41FA5}">
                      <a16:colId xmlns:a16="http://schemas.microsoft.com/office/drawing/2014/main" val="823995671"/>
                    </a:ext>
                  </a:extLst>
                </a:gridCol>
                <a:gridCol w="1088757">
                  <a:extLst>
                    <a:ext uri="{9D8B030D-6E8A-4147-A177-3AD203B41FA5}">
                      <a16:colId xmlns:a16="http://schemas.microsoft.com/office/drawing/2014/main" val="3543452835"/>
                    </a:ext>
                  </a:extLst>
                </a:gridCol>
              </a:tblGrid>
              <a:tr h="24828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Constructs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EPSQ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1412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0.741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780488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EPSQ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0.395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0.732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76707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0.512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0.494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0.769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5227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LE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-0.145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-0.135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-0.137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0.836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44150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0.518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0.440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0.502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-0.093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0.783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3210238"/>
                  </a:ext>
                </a:extLst>
              </a:tr>
            </a:tbl>
          </a:graphicData>
        </a:graphic>
      </p:graphicFrame>
      <p:sp>
        <p:nvSpPr>
          <p:cNvPr id="13" name="Rectangle 3">
            <a:extLst>
              <a:ext uri="{FF2B5EF4-FFF2-40B4-BE49-F238E27FC236}">
                <a16:creationId xmlns:a16="http://schemas.microsoft.com/office/drawing/2014/main" id="{F44806CC-B54F-1E43-BA30-22D03CB20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295" y="2486168"/>
            <a:ext cx="293375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Table 3.2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Discriminant Validity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8449F99-360B-8042-A4F4-4C874FE2F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21070"/>
              </p:ext>
            </p:extLst>
          </p:nvPr>
        </p:nvGraphicFramePr>
        <p:xfrm>
          <a:off x="2319557" y="4956569"/>
          <a:ext cx="7125371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0236">
                  <a:extLst>
                    <a:ext uri="{9D8B030D-6E8A-4147-A177-3AD203B41FA5}">
                      <a16:colId xmlns:a16="http://schemas.microsoft.com/office/drawing/2014/main" val="1056401126"/>
                    </a:ext>
                  </a:extLst>
                </a:gridCol>
                <a:gridCol w="1101582">
                  <a:extLst>
                    <a:ext uri="{9D8B030D-6E8A-4147-A177-3AD203B41FA5}">
                      <a16:colId xmlns:a16="http://schemas.microsoft.com/office/drawing/2014/main" val="146956425"/>
                    </a:ext>
                  </a:extLst>
                </a:gridCol>
                <a:gridCol w="1101582">
                  <a:extLst>
                    <a:ext uri="{9D8B030D-6E8A-4147-A177-3AD203B41FA5}">
                      <a16:colId xmlns:a16="http://schemas.microsoft.com/office/drawing/2014/main" val="66203984"/>
                    </a:ext>
                  </a:extLst>
                </a:gridCol>
                <a:gridCol w="1093032">
                  <a:extLst>
                    <a:ext uri="{9D8B030D-6E8A-4147-A177-3AD203B41FA5}">
                      <a16:colId xmlns:a16="http://schemas.microsoft.com/office/drawing/2014/main" val="1233498086"/>
                    </a:ext>
                  </a:extLst>
                </a:gridCol>
                <a:gridCol w="1090182">
                  <a:extLst>
                    <a:ext uri="{9D8B030D-6E8A-4147-A177-3AD203B41FA5}">
                      <a16:colId xmlns:a16="http://schemas.microsoft.com/office/drawing/2014/main" val="3469010350"/>
                    </a:ext>
                  </a:extLst>
                </a:gridCol>
                <a:gridCol w="1088757">
                  <a:extLst>
                    <a:ext uri="{9D8B030D-6E8A-4147-A177-3AD203B41FA5}">
                      <a16:colId xmlns:a16="http://schemas.microsoft.com/office/drawing/2014/main" val="2464561958"/>
                    </a:ext>
                  </a:extLst>
                </a:gridCol>
              </a:tblGrid>
              <a:tr h="24828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Constructs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EPSQ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LE 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WE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15315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75217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EPSQ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0.516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49932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0.655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0.601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0939060"/>
                  </a:ext>
                </a:extLst>
              </a:tr>
              <a:tr h="208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LE 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0.162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0.107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0.128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51784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0.657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0.586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0.636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0.083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156097"/>
                  </a:ext>
                </a:extLst>
              </a:tr>
            </a:tbl>
          </a:graphicData>
        </a:graphic>
      </p:graphicFrame>
      <p:sp>
        <p:nvSpPr>
          <p:cNvPr id="15" name="Rectangle 4">
            <a:extLst>
              <a:ext uri="{FF2B5EF4-FFF2-40B4-BE49-F238E27FC236}">
                <a16:creationId xmlns:a16="http://schemas.microsoft.com/office/drawing/2014/main" id="{F3364971-E9FA-2B48-8304-287BBE926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295" y="4576430"/>
            <a:ext cx="36418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3.3: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Heterotrait-Monotrait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Ratio (HTMT)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906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FB32D2-3F27-834F-A0F7-A9247C133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513356"/>
              </p:ext>
            </p:extLst>
          </p:nvPr>
        </p:nvGraphicFramePr>
        <p:xfrm>
          <a:off x="1004454" y="973731"/>
          <a:ext cx="10515600" cy="2011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8492">
                  <a:extLst>
                    <a:ext uri="{9D8B030D-6E8A-4147-A177-3AD203B41FA5}">
                      <a16:colId xmlns:a16="http://schemas.microsoft.com/office/drawing/2014/main" val="3614397160"/>
                    </a:ext>
                  </a:extLst>
                </a:gridCol>
                <a:gridCol w="1150407">
                  <a:extLst>
                    <a:ext uri="{9D8B030D-6E8A-4147-A177-3AD203B41FA5}">
                      <a16:colId xmlns:a16="http://schemas.microsoft.com/office/drawing/2014/main" val="1367916768"/>
                    </a:ext>
                  </a:extLst>
                </a:gridCol>
                <a:gridCol w="1615196">
                  <a:extLst>
                    <a:ext uri="{9D8B030D-6E8A-4147-A177-3AD203B41FA5}">
                      <a16:colId xmlns:a16="http://schemas.microsoft.com/office/drawing/2014/main" val="1491085027"/>
                    </a:ext>
                  </a:extLst>
                </a:gridCol>
                <a:gridCol w="1499525">
                  <a:extLst>
                    <a:ext uri="{9D8B030D-6E8A-4147-A177-3AD203B41FA5}">
                      <a16:colId xmlns:a16="http://schemas.microsoft.com/office/drawing/2014/main" val="2259675761"/>
                    </a:ext>
                  </a:extLst>
                </a:gridCol>
                <a:gridCol w="1671980">
                  <a:extLst>
                    <a:ext uri="{9D8B030D-6E8A-4147-A177-3AD203B41FA5}">
                      <a16:colId xmlns:a16="http://schemas.microsoft.com/office/drawing/2014/main" val="21012516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Variables 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R²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Q²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975670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Employee Empowerment (EE)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0.549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634169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Employee perceived service quality (EPSQ)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0.536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0.13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27004341"/>
                  </a:ext>
                </a:extLst>
              </a:tr>
              <a:tr h="199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Job satisfaction (JS)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0.592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0.33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0.19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7374048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Leadership Supportive behavior (LE)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5424638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Work Environment (WE)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0.614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5268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Average Score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13703855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AVE X R²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5832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GoF=√(AVE ×R²)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endParaRPr lang="en-US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45570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569A1FEE-05C0-F848-A7AD-14E6D5884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795" y="529167"/>
            <a:ext cx="35200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3.4: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Goodness of fit index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7458DA4-614C-564A-AF9D-4C27357A0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408" y="3093133"/>
            <a:ext cx="385094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Proposed structural model.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4" name="Picture 1">
            <a:extLst>
              <a:ext uri="{FF2B5EF4-FFF2-40B4-BE49-F238E27FC236}">
                <a16:creationId xmlns:a16="http://schemas.microsoft.com/office/drawing/2014/main" id="{840357F0-74E8-8844-9756-76F221DB1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574" y="3400909"/>
            <a:ext cx="6578929" cy="305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EA3F90D3-BEA0-7D40-8B28-E28C2C380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36779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98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DBBA497-AE22-9F4D-B67B-F44AEE22A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Picture 7">
            <a:extLst>
              <a:ext uri="{FF2B5EF4-FFF2-40B4-BE49-F238E27FC236}">
                <a16:creationId xmlns:a16="http://schemas.microsoft.com/office/drawing/2014/main" id="{1564389B-2094-B141-BC42-F82C6CCD1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04"/>
          <a:stretch>
            <a:fillRect/>
          </a:stretch>
        </p:blipFill>
        <p:spPr bwMode="auto">
          <a:xfrm>
            <a:off x="1439863" y="768678"/>
            <a:ext cx="8812222" cy="516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0B4960DB-DB0C-B34B-9A9A-D7A0706C0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4" y="257618"/>
            <a:ext cx="66913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2: Measurement Model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50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038D8C9-5DEA-BA42-928C-EC2F13BC7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49" y="471487"/>
            <a:ext cx="17842457" cy="76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1" name="Picture 8">
            <a:extLst>
              <a:ext uri="{FF2B5EF4-FFF2-40B4-BE49-F238E27FC236}">
                <a16:creationId xmlns:a16="http://schemas.microsoft.com/office/drawing/2014/main" id="{2E25618F-A9B0-544C-8D80-4BCB74BE2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81"/>
          <a:stretch>
            <a:fillRect/>
          </a:stretch>
        </p:blipFill>
        <p:spPr bwMode="auto">
          <a:xfrm>
            <a:off x="1314450" y="1181100"/>
            <a:ext cx="9323316" cy="47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D702DFF-B25B-F04F-BE5B-7B5E0E8CE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2641" y="433004"/>
            <a:ext cx="43857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76500" algn="l"/>
              </a:tabLs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3: Coefficient and P Values of variables.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765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46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303</Words>
  <Application>Microsoft Macintosh PowerPoint</Application>
  <PresentationFormat>Widescreen</PresentationFormat>
  <Paragraphs>208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  <Template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